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52"/>
  </p:notesMasterIdLst>
  <p:sldIdLst>
    <p:sldId id="256" r:id="rId6"/>
    <p:sldId id="1690" r:id="rId7"/>
    <p:sldId id="2103" r:id="rId8"/>
    <p:sldId id="259" r:id="rId9"/>
    <p:sldId id="257" r:id="rId10"/>
    <p:sldId id="272" r:id="rId11"/>
    <p:sldId id="2104" r:id="rId12"/>
    <p:sldId id="2114" r:id="rId13"/>
    <p:sldId id="2100" r:id="rId14"/>
    <p:sldId id="308" r:id="rId15"/>
    <p:sldId id="309" r:id="rId16"/>
    <p:sldId id="282" r:id="rId17"/>
    <p:sldId id="2105" r:id="rId18"/>
    <p:sldId id="2101" r:id="rId19"/>
    <p:sldId id="2089" r:id="rId20"/>
    <p:sldId id="312" r:id="rId21"/>
    <p:sldId id="311" r:id="rId22"/>
    <p:sldId id="2075" r:id="rId23"/>
    <p:sldId id="2102" r:id="rId24"/>
    <p:sldId id="267" r:id="rId25"/>
    <p:sldId id="1682" r:id="rId26"/>
    <p:sldId id="294" r:id="rId27"/>
    <p:sldId id="296" r:id="rId28"/>
    <p:sldId id="2106" r:id="rId29"/>
    <p:sldId id="1672" r:id="rId30"/>
    <p:sldId id="1673" r:id="rId31"/>
    <p:sldId id="1684" r:id="rId32"/>
    <p:sldId id="1685" r:id="rId33"/>
    <p:sldId id="1674" r:id="rId34"/>
    <p:sldId id="273" r:id="rId35"/>
    <p:sldId id="2107" r:id="rId36"/>
    <p:sldId id="310" r:id="rId37"/>
    <p:sldId id="1677" r:id="rId38"/>
    <p:sldId id="1678" r:id="rId39"/>
    <p:sldId id="2108" r:id="rId40"/>
    <p:sldId id="1632" r:id="rId41"/>
    <p:sldId id="2115" r:id="rId42"/>
    <p:sldId id="2113" r:id="rId43"/>
    <p:sldId id="2110" r:id="rId44"/>
    <p:sldId id="2111" r:id="rId45"/>
    <p:sldId id="2112" r:id="rId46"/>
    <p:sldId id="2109" r:id="rId47"/>
    <p:sldId id="2099" r:id="rId48"/>
    <p:sldId id="1686" r:id="rId49"/>
    <p:sldId id="1687" r:id="rId50"/>
    <p:sldId id="28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C2F3"/>
    <a:srgbClr val="174074"/>
    <a:srgbClr val="D11F28"/>
    <a:srgbClr val="FFFFFF"/>
    <a:srgbClr val="FF66CC"/>
    <a:srgbClr val="EB2827"/>
    <a:srgbClr val="FF00FF"/>
    <a:srgbClr val="1541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725" autoAdjust="0"/>
    <p:restoredTop sz="94660"/>
  </p:normalViewPr>
  <p:slideViewPr>
    <p:cSldViewPr snapToGrid="0">
      <p:cViewPr varScale="1">
        <p:scale>
          <a:sx n="55" d="100"/>
          <a:sy n="55" d="100"/>
        </p:scale>
        <p:origin x="102" y="108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0AF990-DCE1-45AE-AE9C-99B54F1E4F5F}" type="datetimeFigureOut">
              <a:rPr lang="en-US" smtClean="0"/>
              <a:t>7/12/2024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DBEEA7-46E6-4AD2-89CD-0063C77DBD0E}" type="slidenum">
              <a:rPr lang="en-US" smtClean="0"/>
              <a:t>‹#›</a:t>
            </a:fld>
            <a:endParaRPr lang="en-US"/>
          </a:p>
        </p:txBody>
      </p:sp>
    </p:spTree>
    <p:extLst>
      <p:ext uri="{BB962C8B-B14F-4D97-AF65-F5344CB8AC3E}">
        <p14:creationId xmlns:p14="http://schemas.microsoft.com/office/powerpoint/2010/main" val="988369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1</a:t>
            </a:fld>
            <a:endParaRPr lang="en-US"/>
          </a:p>
        </p:txBody>
      </p:sp>
    </p:spTree>
    <p:extLst>
      <p:ext uri="{BB962C8B-B14F-4D97-AF65-F5344CB8AC3E}">
        <p14:creationId xmlns:p14="http://schemas.microsoft.com/office/powerpoint/2010/main" val="3539938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Parent Pay Now &amp; Heroes &amp; Helpers</a:t>
            </a:r>
          </a:p>
        </p:txBody>
      </p:sp>
    </p:spTree>
    <p:extLst>
      <p:ext uri="{BB962C8B-B14F-4D97-AF65-F5344CB8AC3E}">
        <p14:creationId xmlns:p14="http://schemas.microsoft.com/office/powerpoint/2010/main" val="3379235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24</a:t>
            </a:fld>
            <a:endParaRPr lang="en-US"/>
          </a:p>
        </p:txBody>
      </p:sp>
    </p:spTree>
    <p:extLst>
      <p:ext uri="{BB962C8B-B14F-4D97-AF65-F5344CB8AC3E}">
        <p14:creationId xmlns:p14="http://schemas.microsoft.com/office/powerpoint/2010/main" val="1366736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75" y="520700"/>
            <a:ext cx="4633913" cy="2606675"/>
          </a:xfrm>
        </p:spPr>
      </p:sp>
      <p:sp>
        <p:nvSpPr>
          <p:cNvPr id="3" name="Notes Placeholder 2"/>
          <p:cNvSpPr>
            <a:spLocks noGrp="1"/>
          </p:cNvSpPr>
          <p:nvPr>
            <p:ph type="body" idx="1"/>
          </p:nvPr>
        </p:nvSpPr>
        <p:spPr/>
        <p:txBody>
          <a:bodyPr/>
          <a:lstStyle/>
          <a:p>
            <a:pPr defTabSz="388387">
              <a:defRPr/>
            </a:pPr>
            <a:endParaRPr lang="en-US" sz="4000"/>
          </a:p>
        </p:txBody>
      </p:sp>
      <p:sp>
        <p:nvSpPr>
          <p:cNvPr id="4" name="Slide Number Placeholder 3"/>
          <p:cNvSpPr>
            <a:spLocks noGrp="1"/>
          </p:cNvSpPr>
          <p:nvPr>
            <p:ph type="sldNum" sz="quarter" idx="10"/>
          </p:nvPr>
        </p:nvSpPr>
        <p:spPr/>
        <p:txBody>
          <a:bodyPr/>
          <a:lstStyle/>
          <a:p>
            <a:fld id="{006BE02D-20C0-F840-AFAC-BEA99C74FDC2}" type="slidenum">
              <a:rPr lang="en-US" smtClean="0"/>
              <a:pPr/>
              <a:t>25</a:t>
            </a:fld>
            <a:endParaRPr lang="en-US"/>
          </a:p>
        </p:txBody>
      </p:sp>
    </p:spTree>
    <p:extLst>
      <p:ext uri="{BB962C8B-B14F-4D97-AF65-F5344CB8AC3E}">
        <p14:creationId xmlns:p14="http://schemas.microsoft.com/office/powerpoint/2010/main" val="3534903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75" y="520700"/>
            <a:ext cx="4633913" cy="2606675"/>
          </a:xfrm>
        </p:spPr>
      </p:sp>
      <p:sp>
        <p:nvSpPr>
          <p:cNvPr id="3" name="Notes Placeholder 2"/>
          <p:cNvSpPr>
            <a:spLocks noGrp="1"/>
          </p:cNvSpPr>
          <p:nvPr>
            <p:ph type="body" idx="1"/>
          </p:nvPr>
        </p:nvSpPr>
        <p:spPr/>
        <p:txBody>
          <a:bodyPr/>
          <a:lstStyle/>
          <a:p>
            <a:pPr defTabSz="388387">
              <a:defRPr/>
            </a:pPr>
            <a:endParaRPr lang="en-US" sz="4000"/>
          </a:p>
        </p:txBody>
      </p:sp>
      <p:sp>
        <p:nvSpPr>
          <p:cNvPr id="4" name="Slide Number Placeholder 3"/>
          <p:cNvSpPr>
            <a:spLocks noGrp="1"/>
          </p:cNvSpPr>
          <p:nvPr>
            <p:ph type="sldNum" sz="quarter" idx="10"/>
          </p:nvPr>
        </p:nvSpPr>
        <p:spPr/>
        <p:txBody>
          <a:bodyPr/>
          <a:lstStyle/>
          <a:p>
            <a:fld id="{006BE02D-20C0-F840-AFAC-BEA99C74FDC2}" type="slidenum">
              <a:rPr lang="en-US" smtClean="0"/>
              <a:pPr/>
              <a:t>26</a:t>
            </a:fld>
            <a:endParaRPr lang="en-US"/>
          </a:p>
        </p:txBody>
      </p:sp>
    </p:spTree>
    <p:extLst>
      <p:ext uri="{BB962C8B-B14F-4D97-AF65-F5344CB8AC3E}">
        <p14:creationId xmlns:p14="http://schemas.microsoft.com/office/powerpoint/2010/main" val="1729532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75" y="520700"/>
            <a:ext cx="4633913" cy="2606675"/>
          </a:xfrm>
        </p:spPr>
      </p:sp>
      <p:sp>
        <p:nvSpPr>
          <p:cNvPr id="3" name="Notes Placeholder 2"/>
          <p:cNvSpPr>
            <a:spLocks noGrp="1"/>
          </p:cNvSpPr>
          <p:nvPr>
            <p:ph type="body" idx="1"/>
          </p:nvPr>
        </p:nvSpPr>
        <p:spPr/>
        <p:txBody>
          <a:bodyPr/>
          <a:lstStyle/>
          <a:p>
            <a:pPr defTabSz="388387">
              <a:defRPr/>
            </a:pPr>
            <a:endParaRPr lang="en-US" sz="4000"/>
          </a:p>
        </p:txBody>
      </p:sp>
      <p:sp>
        <p:nvSpPr>
          <p:cNvPr id="4" name="Slide Number Placeholder 3"/>
          <p:cNvSpPr>
            <a:spLocks noGrp="1"/>
          </p:cNvSpPr>
          <p:nvPr>
            <p:ph type="sldNum" sz="quarter" idx="10"/>
          </p:nvPr>
        </p:nvSpPr>
        <p:spPr/>
        <p:txBody>
          <a:bodyPr/>
          <a:lstStyle/>
          <a:p>
            <a:fld id="{006BE02D-20C0-F840-AFAC-BEA99C74FDC2}" type="slidenum">
              <a:rPr lang="en-US" smtClean="0"/>
              <a:pPr/>
              <a:t>27</a:t>
            </a:fld>
            <a:endParaRPr lang="en-US"/>
          </a:p>
        </p:txBody>
      </p:sp>
    </p:spTree>
    <p:extLst>
      <p:ext uri="{BB962C8B-B14F-4D97-AF65-F5344CB8AC3E}">
        <p14:creationId xmlns:p14="http://schemas.microsoft.com/office/powerpoint/2010/main" val="3790977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75" y="520700"/>
            <a:ext cx="4633913" cy="2606675"/>
          </a:xfrm>
        </p:spPr>
      </p:sp>
      <p:sp>
        <p:nvSpPr>
          <p:cNvPr id="3" name="Notes Placeholder 2"/>
          <p:cNvSpPr>
            <a:spLocks noGrp="1"/>
          </p:cNvSpPr>
          <p:nvPr>
            <p:ph type="body" idx="1"/>
          </p:nvPr>
        </p:nvSpPr>
        <p:spPr/>
        <p:txBody>
          <a:bodyPr/>
          <a:lstStyle/>
          <a:p>
            <a:pPr defTabSz="388387">
              <a:defRPr/>
            </a:pPr>
            <a:endParaRPr lang="en-US" sz="4000"/>
          </a:p>
        </p:txBody>
      </p:sp>
      <p:sp>
        <p:nvSpPr>
          <p:cNvPr id="4" name="Slide Number Placeholder 3"/>
          <p:cNvSpPr>
            <a:spLocks noGrp="1"/>
          </p:cNvSpPr>
          <p:nvPr>
            <p:ph type="sldNum" sz="quarter" idx="10"/>
          </p:nvPr>
        </p:nvSpPr>
        <p:spPr/>
        <p:txBody>
          <a:bodyPr/>
          <a:lstStyle/>
          <a:p>
            <a:fld id="{006BE02D-20C0-F840-AFAC-BEA99C74FDC2}" type="slidenum">
              <a:rPr lang="en-US" smtClean="0"/>
              <a:pPr/>
              <a:t>29</a:t>
            </a:fld>
            <a:endParaRPr lang="en-US"/>
          </a:p>
        </p:txBody>
      </p:sp>
    </p:spTree>
    <p:extLst>
      <p:ext uri="{BB962C8B-B14F-4D97-AF65-F5344CB8AC3E}">
        <p14:creationId xmlns:p14="http://schemas.microsoft.com/office/powerpoint/2010/main" val="1688206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31</a:t>
            </a:fld>
            <a:endParaRPr lang="en-US"/>
          </a:p>
        </p:txBody>
      </p:sp>
    </p:spTree>
    <p:extLst>
      <p:ext uri="{BB962C8B-B14F-4D97-AF65-F5344CB8AC3E}">
        <p14:creationId xmlns:p14="http://schemas.microsoft.com/office/powerpoint/2010/main" val="3344678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Make point values BIGGER; Parent Pay Now</a:t>
            </a:r>
          </a:p>
        </p:txBody>
      </p:sp>
    </p:spTree>
    <p:extLst>
      <p:ext uri="{BB962C8B-B14F-4D97-AF65-F5344CB8AC3E}">
        <p14:creationId xmlns:p14="http://schemas.microsoft.com/office/powerpoint/2010/main" val="2993707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75" y="520700"/>
            <a:ext cx="4633913" cy="2606675"/>
          </a:xfrm>
        </p:spPr>
      </p:sp>
      <p:sp>
        <p:nvSpPr>
          <p:cNvPr id="3" name="Notes Placeholder 2"/>
          <p:cNvSpPr>
            <a:spLocks noGrp="1"/>
          </p:cNvSpPr>
          <p:nvPr>
            <p:ph type="body" idx="1"/>
          </p:nvPr>
        </p:nvSpPr>
        <p:spPr/>
        <p:txBody>
          <a:bodyPr/>
          <a:lstStyle/>
          <a:p>
            <a:pPr defTabSz="388387">
              <a:defRPr/>
            </a:pPr>
            <a:r>
              <a:rPr lang="en-US" sz="4000" dirty="0"/>
              <a:t>3 min</a:t>
            </a:r>
          </a:p>
        </p:txBody>
      </p:sp>
      <p:sp>
        <p:nvSpPr>
          <p:cNvPr id="4" name="Slide Number Placeholder 3"/>
          <p:cNvSpPr>
            <a:spLocks noGrp="1"/>
          </p:cNvSpPr>
          <p:nvPr>
            <p:ph type="sldNum" sz="quarter" idx="10"/>
          </p:nvPr>
        </p:nvSpPr>
        <p:spPr/>
        <p:txBody>
          <a:bodyPr/>
          <a:lstStyle/>
          <a:p>
            <a:fld id="{006BE02D-20C0-F840-AFAC-BEA99C74FDC2}" type="slidenum">
              <a:rPr lang="en-US" smtClean="0"/>
              <a:pPr/>
              <a:t>33</a:t>
            </a:fld>
            <a:endParaRPr lang="en-US" dirty="0"/>
          </a:p>
        </p:txBody>
      </p:sp>
    </p:spTree>
    <p:extLst>
      <p:ext uri="{BB962C8B-B14F-4D97-AF65-F5344CB8AC3E}">
        <p14:creationId xmlns:p14="http://schemas.microsoft.com/office/powerpoint/2010/main" val="2158123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75" y="520700"/>
            <a:ext cx="4633913" cy="2606675"/>
          </a:xfrm>
        </p:spPr>
      </p:sp>
      <p:sp>
        <p:nvSpPr>
          <p:cNvPr id="3" name="Notes Placeholder 2"/>
          <p:cNvSpPr>
            <a:spLocks noGrp="1"/>
          </p:cNvSpPr>
          <p:nvPr>
            <p:ph type="body" idx="1"/>
          </p:nvPr>
        </p:nvSpPr>
        <p:spPr/>
        <p:txBody>
          <a:bodyPr/>
          <a:lstStyle/>
          <a:p>
            <a:pPr defTabSz="388387">
              <a:defRPr/>
            </a:pPr>
            <a:r>
              <a:rPr lang="en-US" sz="4000" dirty="0"/>
              <a:t>3 min</a:t>
            </a:r>
          </a:p>
        </p:txBody>
      </p:sp>
      <p:sp>
        <p:nvSpPr>
          <p:cNvPr id="4" name="Slide Number Placeholder 3"/>
          <p:cNvSpPr>
            <a:spLocks noGrp="1"/>
          </p:cNvSpPr>
          <p:nvPr>
            <p:ph type="sldNum" sz="quarter" idx="10"/>
          </p:nvPr>
        </p:nvSpPr>
        <p:spPr/>
        <p:txBody>
          <a:bodyPr/>
          <a:lstStyle/>
          <a:p>
            <a:fld id="{006BE02D-20C0-F840-AFAC-BEA99C74FDC2}" type="slidenum">
              <a:rPr lang="en-US" smtClean="0"/>
              <a:pPr/>
              <a:t>34</a:t>
            </a:fld>
            <a:endParaRPr lang="en-US" dirty="0"/>
          </a:p>
        </p:txBody>
      </p:sp>
    </p:spTree>
    <p:extLst>
      <p:ext uri="{BB962C8B-B14F-4D97-AF65-F5344CB8AC3E}">
        <p14:creationId xmlns:p14="http://schemas.microsoft.com/office/powerpoint/2010/main" val="4167873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2</a:t>
            </a:fld>
            <a:endParaRPr lang="en-US"/>
          </a:p>
        </p:txBody>
      </p:sp>
    </p:spTree>
    <p:extLst>
      <p:ext uri="{BB962C8B-B14F-4D97-AF65-F5344CB8AC3E}">
        <p14:creationId xmlns:p14="http://schemas.microsoft.com/office/powerpoint/2010/main" val="669367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35</a:t>
            </a:fld>
            <a:endParaRPr lang="en-US"/>
          </a:p>
        </p:txBody>
      </p:sp>
    </p:spTree>
    <p:extLst>
      <p:ext uri="{BB962C8B-B14F-4D97-AF65-F5344CB8AC3E}">
        <p14:creationId xmlns:p14="http://schemas.microsoft.com/office/powerpoint/2010/main" val="1281561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75" y="520700"/>
            <a:ext cx="4633913" cy="2606675"/>
          </a:xfrm>
        </p:spPr>
      </p:sp>
      <p:sp>
        <p:nvSpPr>
          <p:cNvPr id="3" name="Notes Placeholder 2"/>
          <p:cNvSpPr>
            <a:spLocks noGrp="1"/>
          </p:cNvSpPr>
          <p:nvPr>
            <p:ph type="body" idx="1"/>
          </p:nvPr>
        </p:nvSpPr>
        <p:spPr/>
        <p:txBody>
          <a:bodyPr/>
          <a:lstStyle/>
          <a:p>
            <a:pPr defTabSz="388387">
              <a:defRPr/>
            </a:pPr>
            <a:r>
              <a:rPr lang="en-US" sz="4000" dirty="0"/>
              <a:t>1-2 min</a:t>
            </a:r>
          </a:p>
        </p:txBody>
      </p:sp>
      <p:sp>
        <p:nvSpPr>
          <p:cNvPr id="4" name="Slide Number Placeholder 3"/>
          <p:cNvSpPr>
            <a:spLocks noGrp="1"/>
          </p:cNvSpPr>
          <p:nvPr>
            <p:ph type="sldNum" sz="quarter" idx="10"/>
          </p:nvPr>
        </p:nvSpPr>
        <p:spPr/>
        <p:txBody>
          <a:bodyPr/>
          <a:lstStyle/>
          <a:p>
            <a:fld id="{006BE02D-20C0-F840-AFAC-BEA99C74FDC2}" type="slidenum">
              <a:rPr lang="en-US" smtClean="0"/>
              <a:pPr/>
              <a:t>36</a:t>
            </a:fld>
            <a:endParaRPr lang="en-US" dirty="0"/>
          </a:p>
        </p:txBody>
      </p:sp>
    </p:spTree>
    <p:extLst>
      <p:ext uri="{BB962C8B-B14F-4D97-AF65-F5344CB8AC3E}">
        <p14:creationId xmlns:p14="http://schemas.microsoft.com/office/powerpoint/2010/main" val="2731295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75" y="520700"/>
            <a:ext cx="4633913" cy="2606675"/>
          </a:xfrm>
        </p:spPr>
      </p:sp>
      <p:sp>
        <p:nvSpPr>
          <p:cNvPr id="3" name="Notes Placeholder 2"/>
          <p:cNvSpPr>
            <a:spLocks noGrp="1"/>
          </p:cNvSpPr>
          <p:nvPr>
            <p:ph type="body" idx="1"/>
          </p:nvPr>
        </p:nvSpPr>
        <p:spPr/>
        <p:txBody>
          <a:bodyPr/>
          <a:lstStyle/>
          <a:p>
            <a:pPr defTabSz="388387">
              <a:defRPr/>
            </a:pPr>
            <a:r>
              <a:rPr lang="en-US" sz="4000" dirty="0"/>
              <a:t>1-2 min</a:t>
            </a:r>
          </a:p>
        </p:txBody>
      </p:sp>
      <p:sp>
        <p:nvSpPr>
          <p:cNvPr id="4" name="Slide Number Placeholder 3"/>
          <p:cNvSpPr>
            <a:spLocks noGrp="1"/>
          </p:cNvSpPr>
          <p:nvPr>
            <p:ph type="sldNum" sz="quarter" idx="10"/>
          </p:nvPr>
        </p:nvSpPr>
        <p:spPr/>
        <p:txBody>
          <a:bodyPr/>
          <a:lstStyle/>
          <a:p>
            <a:fld id="{006BE02D-20C0-F840-AFAC-BEA99C74FDC2}" type="slidenum">
              <a:rPr lang="en-US" smtClean="0"/>
              <a:pPr/>
              <a:t>37</a:t>
            </a:fld>
            <a:endParaRPr lang="en-US" dirty="0"/>
          </a:p>
        </p:txBody>
      </p:sp>
    </p:spTree>
    <p:extLst>
      <p:ext uri="{BB962C8B-B14F-4D97-AF65-F5344CB8AC3E}">
        <p14:creationId xmlns:p14="http://schemas.microsoft.com/office/powerpoint/2010/main" val="2625593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3</a:t>
            </a:fld>
            <a:endParaRPr lang="en-US"/>
          </a:p>
        </p:txBody>
      </p:sp>
    </p:spTree>
    <p:extLst>
      <p:ext uri="{BB962C8B-B14F-4D97-AF65-F5344CB8AC3E}">
        <p14:creationId xmlns:p14="http://schemas.microsoft.com/office/powerpoint/2010/main" val="2690540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Opt-Out commissions generally provided 3% of benefit to the Scout, whereas Trail’s End Rewards provides an average of over 5%, and up to 20% benefit to the Scout!</a:t>
            </a:r>
            <a:endParaRPr lang="en-US" dirty="0"/>
          </a:p>
        </p:txBody>
      </p:sp>
      <p:sp>
        <p:nvSpPr>
          <p:cNvPr id="4" name="Slide Number Placeholder 3"/>
          <p:cNvSpPr>
            <a:spLocks noGrp="1"/>
          </p:cNvSpPr>
          <p:nvPr>
            <p:ph type="sldNum" sz="quarter" idx="5"/>
          </p:nvPr>
        </p:nvSpPr>
        <p:spPr/>
        <p:txBody>
          <a:bodyPr/>
          <a:lstStyle/>
          <a:p>
            <a:fld id="{13DBEEA7-46E6-4AD2-89CD-0063C77DBD0E}" type="slidenum">
              <a:rPr lang="en-US" smtClean="0"/>
              <a:t>6</a:t>
            </a:fld>
            <a:endParaRPr lang="en-US"/>
          </a:p>
        </p:txBody>
      </p:sp>
    </p:spTree>
    <p:extLst>
      <p:ext uri="{BB962C8B-B14F-4D97-AF65-F5344CB8AC3E}">
        <p14:creationId xmlns:p14="http://schemas.microsoft.com/office/powerpoint/2010/main" val="345525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7</a:t>
            </a:fld>
            <a:endParaRPr lang="en-US"/>
          </a:p>
        </p:txBody>
      </p:sp>
    </p:spTree>
    <p:extLst>
      <p:ext uri="{BB962C8B-B14F-4D97-AF65-F5344CB8AC3E}">
        <p14:creationId xmlns:p14="http://schemas.microsoft.com/office/powerpoint/2010/main" val="399255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8</a:t>
            </a:fld>
            <a:endParaRPr lang="en-US"/>
          </a:p>
        </p:txBody>
      </p:sp>
    </p:spTree>
    <p:extLst>
      <p:ext uri="{BB962C8B-B14F-4D97-AF65-F5344CB8AC3E}">
        <p14:creationId xmlns:p14="http://schemas.microsoft.com/office/powerpoint/2010/main" val="3060738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13</a:t>
            </a:fld>
            <a:endParaRPr lang="en-US"/>
          </a:p>
        </p:txBody>
      </p:sp>
    </p:spTree>
    <p:extLst>
      <p:ext uri="{BB962C8B-B14F-4D97-AF65-F5344CB8AC3E}">
        <p14:creationId xmlns:p14="http://schemas.microsoft.com/office/powerpoint/2010/main" val="1078486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One Scout and their Parents</a:t>
            </a:r>
          </a:p>
        </p:txBody>
      </p:sp>
    </p:spTree>
    <p:extLst>
      <p:ext uri="{BB962C8B-B14F-4D97-AF65-F5344CB8AC3E}">
        <p14:creationId xmlns:p14="http://schemas.microsoft.com/office/powerpoint/2010/main" val="2000994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Parent Pay Now &amp; Heroes &amp; Helpers</a:t>
            </a:r>
          </a:p>
        </p:txBody>
      </p:sp>
    </p:spTree>
    <p:extLst>
      <p:ext uri="{BB962C8B-B14F-4D97-AF65-F5344CB8AC3E}">
        <p14:creationId xmlns:p14="http://schemas.microsoft.com/office/powerpoint/2010/main" val="3549636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5D56B-E105-47BA-B000-554F7EDF74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A85B33-3A35-45C5-8FFE-D625F96724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DC2E80-6DFD-443F-9F4D-4C6377CE60E6}"/>
              </a:ext>
            </a:extLst>
          </p:cNvPr>
          <p:cNvSpPr>
            <a:spLocks noGrp="1"/>
          </p:cNvSpPr>
          <p:nvPr>
            <p:ph type="dt" sz="half" idx="10"/>
          </p:nvPr>
        </p:nvSpPr>
        <p:spPr/>
        <p:txBody>
          <a:bodyPr/>
          <a:lstStyle/>
          <a:p>
            <a:fld id="{1FF978CE-6458-47A7-A24A-D75BA9E1C893}" type="datetimeFigureOut">
              <a:rPr lang="en-US" smtClean="0"/>
              <a:t>7/12/2024</a:t>
            </a:fld>
            <a:endParaRPr lang="en-US"/>
          </a:p>
        </p:txBody>
      </p:sp>
      <p:sp>
        <p:nvSpPr>
          <p:cNvPr id="5" name="Footer Placeholder 4">
            <a:extLst>
              <a:ext uri="{FF2B5EF4-FFF2-40B4-BE49-F238E27FC236}">
                <a16:creationId xmlns:a16="http://schemas.microsoft.com/office/drawing/2014/main" id="{1BD2E56D-CC6F-475D-8111-1CBCB7270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3E2BAC-B305-4025-8851-B7BFAD7F527B}"/>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2509649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6BD90-61C5-4823-B3BD-C9370E2185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390AA3-936E-49DA-8E92-61F920CC4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A2834E-4724-4FA8-8EE1-CB4A70AC6636}"/>
              </a:ext>
            </a:extLst>
          </p:cNvPr>
          <p:cNvSpPr>
            <a:spLocks noGrp="1"/>
          </p:cNvSpPr>
          <p:nvPr>
            <p:ph type="dt" sz="half" idx="10"/>
          </p:nvPr>
        </p:nvSpPr>
        <p:spPr/>
        <p:txBody>
          <a:bodyPr/>
          <a:lstStyle/>
          <a:p>
            <a:fld id="{1FF978CE-6458-47A7-A24A-D75BA9E1C893}" type="datetimeFigureOut">
              <a:rPr lang="en-US" smtClean="0"/>
              <a:t>7/12/2024</a:t>
            </a:fld>
            <a:endParaRPr lang="en-US"/>
          </a:p>
        </p:txBody>
      </p:sp>
      <p:sp>
        <p:nvSpPr>
          <p:cNvPr id="5" name="Footer Placeholder 4">
            <a:extLst>
              <a:ext uri="{FF2B5EF4-FFF2-40B4-BE49-F238E27FC236}">
                <a16:creationId xmlns:a16="http://schemas.microsoft.com/office/drawing/2014/main" id="{7AEA0069-BB88-42F2-9369-BFF5AF9AB1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7069A5-8E7D-4699-8975-E2D3C0BBF3B5}"/>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3763491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202BAF-8031-4BD8-8621-33B9E7FE16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3D3C50-AC41-4F6D-9F02-CFF6C06749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8A188C-AADC-4595-BEFC-E5C2696F7E2A}"/>
              </a:ext>
            </a:extLst>
          </p:cNvPr>
          <p:cNvSpPr>
            <a:spLocks noGrp="1"/>
          </p:cNvSpPr>
          <p:nvPr>
            <p:ph type="dt" sz="half" idx="10"/>
          </p:nvPr>
        </p:nvSpPr>
        <p:spPr/>
        <p:txBody>
          <a:bodyPr/>
          <a:lstStyle/>
          <a:p>
            <a:fld id="{1FF978CE-6458-47A7-A24A-D75BA9E1C893}" type="datetimeFigureOut">
              <a:rPr lang="en-US" smtClean="0"/>
              <a:t>7/12/2024</a:t>
            </a:fld>
            <a:endParaRPr lang="en-US"/>
          </a:p>
        </p:txBody>
      </p:sp>
      <p:sp>
        <p:nvSpPr>
          <p:cNvPr id="5" name="Footer Placeholder 4">
            <a:extLst>
              <a:ext uri="{FF2B5EF4-FFF2-40B4-BE49-F238E27FC236}">
                <a16:creationId xmlns:a16="http://schemas.microsoft.com/office/drawing/2014/main" id="{17CB2B93-54FF-444F-965B-9C2BAA1B4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E800B0-6331-4547-AA6A-6C7792980DCC}"/>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1275514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9686208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6208482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9930186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561170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61"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603250" y="5397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6594408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7465221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603250" y="539750"/>
            <a:ext cx="10985500" cy="717475"/>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490237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250" y="539750"/>
            <a:ext cx="10985500" cy="7175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8675773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0A5C9-308B-4DC4-A6FC-82B911505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72E386-9D61-4100-8C96-21ADD11178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0A7A5F-7FE2-42A7-A0AD-010314E129CF}"/>
              </a:ext>
            </a:extLst>
          </p:cNvPr>
          <p:cNvSpPr>
            <a:spLocks noGrp="1"/>
          </p:cNvSpPr>
          <p:nvPr>
            <p:ph type="dt" sz="half" idx="10"/>
          </p:nvPr>
        </p:nvSpPr>
        <p:spPr/>
        <p:txBody>
          <a:bodyPr/>
          <a:lstStyle/>
          <a:p>
            <a:fld id="{1FF978CE-6458-47A7-A24A-D75BA9E1C893}" type="datetimeFigureOut">
              <a:rPr lang="en-US" smtClean="0"/>
              <a:t>7/12/2024</a:t>
            </a:fld>
            <a:endParaRPr lang="en-US"/>
          </a:p>
        </p:txBody>
      </p:sp>
      <p:sp>
        <p:nvSpPr>
          <p:cNvPr id="5" name="Footer Placeholder 4">
            <a:extLst>
              <a:ext uri="{FF2B5EF4-FFF2-40B4-BE49-F238E27FC236}">
                <a16:creationId xmlns:a16="http://schemas.microsoft.com/office/drawing/2014/main" id="{944DC410-3689-4B7B-8906-5204DEC564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A154C6-15A3-4328-BDBF-540EA8BE0EDF}"/>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1967543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8503235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4247332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5012" y="5337727"/>
            <a:ext cx="101000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Attribution</a:t>
            </a:r>
          </a:p>
        </p:txBody>
      </p:sp>
      <p:sp>
        <p:nvSpPr>
          <p:cNvPr id="116" name="Body Level One…"/>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9548961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7880350" y="508000"/>
            <a:ext cx="3719550" cy="2974839"/>
          </a:xfrm>
          <a:prstGeom prst="rect">
            <a:avLst/>
          </a:prstGeom>
        </p:spPr>
        <p:txBody>
          <a:bodyPr lIns="91439" tIns="45719" rIns="91439" bIns="45719">
            <a:noAutofit/>
          </a:bodyPr>
          <a:lstStyle/>
          <a:p>
            <a:endParaRPr/>
          </a:p>
        </p:txBody>
      </p:sp>
      <p:sp>
        <p:nvSpPr>
          <p:cNvPr id="125" name="Bowl with salmon cakes, salad, and hummus "/>
          <p:cNvSpPr>
            <a:spLocks noGrp="1"/>
          </p:cNvSpPr>
          <p:nvPr>
            <p:ph type="pic" sz="half" idx="22"/>
          </p:nvPr>
        </p:nvSpPr>
        <p:spPr>
          <a:xfrm>
            <a:off x="6750050" y="1989138"/>
            <a:ext cx="5219700" cy="6075091"/>
          </a:xfrm>
          <a:prstGeom prst="rect">
            <a:avLst/>
          </a:prstGeom>
        </p:spPr>
        <p:txBody>
          <a:bodyPr lIns="91439" tIns="45719" rIns="91439" bIns="45719">
            <a:noAutofit/>
          </a:bodyPr>
          <a:lstStyle/>
          <a:p>
            <a:endParaRPr/>
          </a:p>
        </p:txBody>
      </p:sp>
      <p:sp>
        <p:nvSpPr>
          <p:cNvPr id="126" name="Bowl of pappardelle pasta with parsley butter, roasted hazelnuts, and shaved parmesan cheese"/>
          <p:cNvSpPr>
            <a:spLocks noGrp="1"/>
          </p:cNvSpPr>
          <p:nvPr>
            <p:ph type="pic" idx="23"/>
          </p:nvPr>
        </p:nvSpPr>
        <p:spPr>
          <a:xfrm>
            <a:off x="-69850" y="247650"/>
            <a:ext cx="8305800" cy="622935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5371811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666750" y="-2762250"/>
            <a:ext cx="13525500" cy="108204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38335373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2443554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D8917-FB96-4546-86C6-87FC87B579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F89F42-92A5-4520-A5FC-0CC9EE43DE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18C821-F36C-43AE-8EE6-5CB778C47390}"/>
              </a:ext>
            </a:extLst>
          </p:cNvPr>
          <p:cNvSpPr>
            <a:spLocks noGrp="1"/>
          </p:cNvSpPr>
          <p:nvPr>
            <p:ph type="dt" sz="half" idx="10"/>
          </p:nvPr>
        </p:nvSpPr>
        <p:spPr/>
        <p:txBody>
          <a:bodyPr/>
          <a:lstStyle/>
          <a:p>
            <a:fld id="{1FF978CE-6458-47A7-A24A-D75BA9E1C893}" type="datetimeFigureOut">
              <a:rPr lang="en-US" smtClean="0"/>
              <a:t>7/12/2024</a:t>
            </a:fld>
            <a:endParaRPr lang="en-US"/>
          </a:p>
        </p:txBody>
      </p:sp>
      <p:sp>
        <p:nvSpPr>
          <p:cNvPr id="5" name="Footer Placeholder 4">
            <a:extLst>
              <a:ext uri="{FF2B5EF4-FFF2-40B4-BE49-F238E27FC236}">
                <a16:creationId xmlns:a16="http://schemas.microsoft.com/office/drawing/2014/main" id="{CAAED8ED-4932-4087-BFCE-595B5288D7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17AC5-3F09-4280-9674-C0C62AE9DC00}"/>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2530572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1AA69-B78B-4DE8-9519-9F6F0442EF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CA2C95-DF98-4E64-A182-25C46ED97A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8098BF-351C-4D08-A0A7-EC845E5FA8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3E8AAE-F206-48BE-9485-C9FE9720B61E}"/>
              </a:ext>
            </a:extLst>
          </p:cNvPr>
          <p:cNvSpPr>
            <a:spLocks noGrp="1"/>
          </p:cNvSpPr>
          <p:nvPr>
            <p:ph type="dt" sz="half" idx="10"/>
          </p:nvPr>
        </p:nvSpPr>
        <p:spPr/>
        <p:txBody>
          <a:bodyPr/>
          <a:lstStyle/>
          <a:p>
            <a:fld id="{1FF978CE-6458-47A7-A24A-D75BA9E1C893}" type="datetimeFigureOut">
              <a:rPr lang="en-US" smtClean="0"/>
              <a:t>7/12/2024</a:t>
            </a:fld>
            <a:endParaRPr lang="en-US"/>
          </a:p>
        </p:txBody>
      </p:sp>
      <p:sp>
        <p:nvSpPr>
          <p:cNvPr id="6" name="Footer Placeholder 5">
            <a:extLst>
              <a:ext uri="{FF2B5EF4-FFF2-40B4-BE49-F238E27FC236}">
                <a16:creationId xmlns:a16="http://schemas.microsoft.com/office/drawing/2014/main" id="{FBD26C7D-AA25-4BF0-9073-5E6DB1D263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F36480-A3B5-40AA-BCA4-F2519C2D5692}"/>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3573069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E51DC-DAB0-4DEB-9C56-CC323C3D8A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68318B-40A6-40B4-B943-AF020F64F5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52843F-9D15-4981-8FEE-014EA730F7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9A8098-6149-4880-8500-29943E8966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3D645A-9B17-4F72-9AAF-3EFC2B6278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0927D0-6C68-4EB2-96AC-1608BFAFFFDE}"/>
              </a:ext>
            </a:extLst>
          </p:cNvPr>
          <p:cNvSpPr>
            <a:spLocks noGrp="1"/>
          </p:cNvSpPr>
          <p:nvPr>
            <p:ph type="dt" sz="half" idx="10"/>
          </p:nvPr>
        </p:nvSpPr>
        <p:spPr/>
        <p:txBody>
          <a:bodyPr/>
          <a:lstStyle/>
          <a:p>
            <a:fld id="{1FF978CE-6458-47A7-A24A-D75BA9E1C893}" type="datetimeFigureOut">
              <a:rPr lang="en-US" smtClean="0"/>
              <a:t>7/12/2024</a:t>
            </a:fld>
            <a:endParaRPr lang="en-US"/>
          </a:p>
        </p:txBody>
      </p:sp>
      <p:sp>
        <p:nvSpPr>
          <p:cNvPr id="8" name="Footer Placeholder 7">
            <a:extLst>
              <a:ext uri="{FF2B5EF4-FFF2-40B4-BE49-F238E27FC236}">
                <a16:creationId xmlns:a16="http://schemas.microsoft.com/office/drawing/2014/main" id="{36087766-5B1E-468D-9699-7980A1992E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FD17A4-A8BD-4585-A1AD-288C3A246569}"/>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1371795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28CDC-9731-4354-B511-DC7FDC7C46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87DD3D-725C-47C2-907D-10FD0AA858E4}"/>
              </a:ext>
            </a:extLst>
          </p:cNvPr>
          <p:cNvSpPr>
            <a:spLocks noGrp="1"/>
          </p:cNvSpPr>
          <p:nvPr>
            <p:ph type="dt" sz="half" idx="10"/>
          </p:nvPr>
        </p:nvSpPr>
        <p:spPr/>
        <p:txBody>
          <a:bodyPr/>
          <a:lstStyle/>
          <a:p>
            <a:fld id="{1FF978CE-6458-47A7-A24A-D75BA9E1C893}" type="datetimeFigureOut">
              <a:rPr lang="en-US" smtClean="0"/>
              <a:t>7/12/2024</a:t>
            </a:fld>
            <a:endParaRPr lang="en-US"/>
          </a:p>
        </p:txBody>
      </p:sp>
      <p:sp>
        <p:nvSpPr>
          <p:cNvPr id="4" name="Footer Placeholder 3">
            <a:extLst>
              <a:ext uri="{FF2B5EF4-FFF2-40B4-BE49-F238E27FC236}">
                <a16:creationId xmlns:a16="http://schemas.microsoft.com/office/drawing/2014/main" id="{C73F159A-05B3-4E14-9C8B-364D94977C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AACBE9-C6BD-48E0-837E-2C40F0C9F814}"/>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27196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ED51F0-BD47-448F-9E7F-EBA88C0A886C}"/>
              </a:ext>
            </a:extLst>
          </p:cNvPr>
          <p:cNvSpPr>
            <a:spLocks noGrp="1"/>
          </p:cNvSpPr>
          <p:nvPr>
            <p:ph type="dt" sz="half" idx="10"/>
          </p:nvPr>
        </p:nvSpPr>
        <p:spPr/>
        <p:txBody>
          <a:bodyPr/>
          <a:lstStyle/>
          <a:p>
            <a:fld id="{1FF978CE-6458-47A7-A24A-D75BA9E1C893}" type="datetimeFigureOut">
              <a:rPr lang="en-US" smtClean="0"/>
              <a:t>7/12/2024</a:t>
            </a:fld>
            <a:endParaRPr lang="en-US"/>
          </a:p>
        </p:txBody>
      </p:sp>
      <p:sp>
        <p:nvSpPr>
          <p:cNvPr id="3" name="Footer Placeholder 2">
            <a:extLst>
              <a:ext uri="{FF2B5EF4-FFF2-40B4-BE49-F238E27FC236}">
                <a16:creationId xmlns:a16="http://schemas.microsoft.com/office/drawing/2014/main" id="{AC71B091-D2AA-4491-A14B-D6BB4BD3AF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56521F-D20F-447C-A37C-F35E86D2D0C8}"/>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2032059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382F6-5607-47E6-BDBF-3792C90916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F6DF5D-0268-4750-BC5F-0E5E7B9979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E41C07-D7B6-422C-9ABD-AB4B40955C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B669CA-5937-46BF-B40D-9AFE2BD43DC3}"/>
              </a:ext>
            </a:extLst>
          </p:cNvPr>
          <p:cNvSpPr>
            <a:spLocks noGrp="1"/>
          </p:cNvSpPr>
          <p:nvPr>
            <p:ph type="dt" sz="half" idx="10"/>
          </p:nvPr>
        </p:nvSpPr>
        <p:spPr/>
        <p:txBody>
          <a:bodyPr/>
          <a:lstStyle/>
          <a:p>
            <a:fld id="{1FF978CE-6458-47A7-A24A-D75BA9E1C893}" type="datetimeFigureOut">
              <a:rPr lang="en-US" smtClean="0"/>
              <a:t>7/12/2024</a:t>
            </a:fld>
            <a:endParaRPr lang="en-US"/>
          </a:p>
        </p:txBody>
      </p:sp>
      <p:sp>
        <p:nvSpPr>
          <p:cNvPr id="6" name="Footer Placeholder 5">
            <a:extLst>
              <a:ext uri="{FF2B5EF4-FFF2-40B4-BE49-F238E27FC236}">
                <a16:creationId xmlns:a16="http://schemas.microsoft.com/office/drawing/2014/main" id="{E633D75E-BB8A-4F60-9349-95517F1323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5D355D-3164-49B1-91F8-A6854A3D94F0}"/>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3484563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0B48B-833F-430F-BA87-DAD41E19C6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317F7D-C6F1-4630-9AB9-2BE6CF84A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85060B-674D-413B-83F9-EB8A5971F5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A56AFA-B67B-4F2F-9FD0-2A32239CDFFC}"/>
              </a:ext>
            </a:extLst>
          </p:cNvPr>
          <p:cNvSpPr>
            <a:spLocks noGrp="1"/>
          </p:cNvSpPr>
          <p:nvPr>
            <p:ph type="dt" sz="half" idx="10"/>
          </p:nvPr>
        </p:nvSpPr>
        <p:spPr/>
        <p:txBody>
          <a:bodyPr/>
          <a:lstStyle/>
          <a:p>
            <a:fld id="{1FF978CE-6458-47A7-A24A-D75BA9E1C893}" type="datetimeFigureOut">
              <a:rPr lang="en-US" smtClean="0"/>
              <a:t>7/12/2024</a:t>
            </a:fld>
            <a:endParaRPr lang="en-US"/>
          </a:p>
        </p:txBody>
      </p:sp>
      <p:sp>
        <p:nvSpPr>
          <p:cNvPr id="6" name="Footer Placeholder 5">
            <a:extLst>
              <a:ext uri="{FF2B5EF4-FFF2-40B4-BE49-F238E27FC236}">
                <a16:creationId xmlns:a16="http://schemas.microsoft.com/office/drawing/2014/main" id="{3780E1B8-93B5-4501-B5C6-186BF551DF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263C63-DBA3-43E9-96A1-0821859516D3}"/>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623698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2000"/>
            <a:lum/>
          </a:blip>
          <a:srcRect/>
          <a:stretch>
            <a:fillRect t="-65000" b="-65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A2D5AB-C2F2-4FBB-BA41-0FA0351A51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05D517-75FF-4933-A2A5-95E558ECFF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7FFC36-99CC-4C2A-9112-DB3EBB7057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F978CE-6458-47A7-A24A-D75BA9E1C893}" type="datetimeFigureOut">
              <a:rPr lang="en-US" smtClean="0"/>
              <a:t>7/12/2024</a:t>
            </a:fld>
            <a:endParaRPr lang="en-US"/>
          </a:p>
        </p:txBody>
      </p:sp>
      <p:sp>
        <p:nvSpPr>
          <p:cNvPr id="5" name="Footer Placeholder 4">
            <a:extLst>
              <a:ext uri="{FF2B5EF4-FFF2-40B4-BE49-F238E27FC236}">
                <a16:creationId xmlns:a16="http://schemas.microsoft.com/office/drawing/2014/main" id="{781CEBC1-9AC8-4500-88BA-5EC667A0CB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EBA259-5317-41F7-9A97-C58939FEFB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6DFAE-A44C-4B30-BA54-E12740777D35}" type="slidenum">
              <a:rPr lang="en-US" smtClean="0"/>
              <a:t>‹#›</a:t>
            </a:fld>
            <a:endParaRPr lang="en-US"/>
          </a:p>
        </p:txBody>
      </p:sp>
    </p:spTree>
    <p:extLst>
      <p:ext uri="{BB962C8B-B14F-4D97-AF65-F5344CB8AC3E}">
        <p14:creationId xmlns:p14="http://schemas.microsoft.com/office/powerpoint/2010/main" val="2178562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52000"/>
            <a:lum/>
          </a:blip>
          <a:srcRect/>
          <a:stretch>
            <a:fillRect t="-65000" b="-65000"/>
          </a:stretch>
        </a:blip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6000750"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7319564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www.trails-end.com/"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cid:ii_lctijgep0" TargetMode="Externa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4.jpg"/><Relationship Id="rId5" Type="http://schemas.openxmlformats.org/officeDocument/2006/relationships/image" Target="../media/image43.jpe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18" Type="http://schemas.openxmlformats.org/officeDocument/2006/relationships/image" Target="../media/image60.jpeg"/><Relationship Id="rId3" Type="http://schemas.openxmlformats.org/officeDocument/2006/relationships/image" Target="../media/image45.jpeg"/><Relationship Id="rId21" Type="http://schemas.openxmlformats.org/officeDocument/2006/relationships/image" Target="../media/image63.png"/><Relationship Id="rId7" Type="http://schemas.openxmlformats.org/officeDocument/2006/relationships/image" Target="../media/image49.jpg"/><Relationship Id="rId12" Type="http://schemas.openxmlformats.org/officeDocument/2006/relationships/image" Target="../media/image54.jpeg"/><Relationship Id="rId17" Type="http://schemas.openxmlformats.org/officeDocument/2006/relationships/image" Target="../media/image59.jpeg"/><Relationship Id="rId2" Type="http://schemas.openxmlformats.org/officeDocument/2006/relationships/notesSlide" Target="../notesSlides/notesSlide19.xml"/><Relationship Id="rId16" Type="http://schemas.openxmlformats.org/officeDocument/2006/relationships/image" Target="../media/image58.jpeg"/><Relationship Id="rId20"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48.png"/><Relationship Id="rId11" Type="http://schemas.openxmlformats.org/officeDocument/2006/relationships/image" Target="../media/image53.jpg"/><Relationship Id="rId5" Type="http://schemas.openxmlformats.org/officeDocument/2006/relationships/image" Target="../media/image47.jpeg"/><Relationship Id="rId15" Type="http://schemas.openxmlformats.org/officeDocument/2006/relationships/image" Target="../media/image57.png"/><Relationship Id="rId10" Type="http://schemas.openxmlformats.org/officeDocument/2006/relationships/image" Target="../media/image52.jpeg"/><Relationship Id="rId19" Type="http://schemas.openxmlformats.org/officeDocument/2006/relationships/image" Target="../media/image61.png"/><Relationship Id="rId4" Type="http://schemas.openxmlformats.org/officeDocument/2006/relationships/image" Target="../media/image46.jpeg"/><Relationship Id="rId9" Type="http://schemas.openxmlformats.org/officeDocument/2006/relationships/image" Target="../media/image51.jpg"/><Relationship Id="rId1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hyperlink" Target="http://www.trails-end.com/" TargetMode="Externa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2.xml"/><Relationship Id="rId4" Type="http://schemas.openxmlformats.org/officeDocument/2006/relationships/hyperlink" Target="http://www.ciecbsa.org/support-scouting/popcorn-sales/9957"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07167D-CE3B-4F86-BB97-20F9374ED6EC}"/>
              </a:ext>
            </a:extLst>
          </p:cNvPr>
          <p:cNvSpPr txBox="1"/>
          <p:nvPr/>
        </p:nvSpPr>
        <p:spPr>
          <a:xfrm>
            <a:off x="364104" y="770021"/>
            <a:ext cx="6522031" cy="5356459"/>
          </a:xfrm>
          <a:prstGeom prst="rect">
            <a:avLst/>
          </a:prstGeom>
          <a:noFill/>
        </p:spPr>
        <p:txBody>
          <a:bodyPr wrap="square" rtlCol="0" anchor="t">
            <a:noAutofit/>
          </a:bodyPr>
          <a:lstStyle/>
          <a:p>
            <a:pPr algn="ctr"/>
            <a:r>
              <a:rPr lang="en-US" sz="8000" b="1" dirty="0">
                <a:ln>
                  <a:solidFill>
                    <a:schemeClr val="tx1"/>
                  </a:solidFill>
                </a:ln>
                <a:solidFill>
                  <a:srgbClr val="FFFF00"/>
                </a:solidFill>
                <a:latin typeface="Knights Quest" panose="00000400000000000000" pitchFamily="2" charset="0"/>
                <a:cs typeface="Arial" panose="020B0604020202020204" pitchFamily="34" charset="0"/>
              </a:rPr>
              <a:t>Northern Star Scouting</a:t>
            </a:r>
          </a:p>
          <a:p>
            <a:pPr algn="ctr"/>
            <a:r>
              <a:rPr lang="en-US" sz="6600" b="1" dirty="0">
                <a:ln>
                  <a:solidFill>
                    <a:schemeClr val="tx1"/>
                  </a:solidFill>
                </a:ln>
                <a:solidFill>
                  <a:srgbClr val="FFFF00"/>
                </a:solidFill>
                <a:latin typeface="Knights Quest" panose="00000400000000000000" pitchFamily="2" charset="0"/>
                <a:cs typeface="Arial" panose="020B0604020202020204" pitchFamily="34" charset="0"/>
              </a:rPr>
              <a:t>2024 Popcorn Kickoff</a:t>
            </a:r>
            <a:endParaRPr lang="en-US" sz="4400" b="1" i="1" dirty="0">
              <a:ln>
                <a:solidFill>
                  <a:schemeClr val="tx1"/>
                </a:solidFill>
              </a:ln>
              <a:solidFill>
                <a:srgbClr val="FFFF00"/>
              </a:solidFill>
              <a:latin typeface="Knights Quest" panose="00000400000000000000" pitchFamily="2" charset="0"/>
              <a:cs typeface="Arial" panose="020B0604020202020204" pitchFamily="34" charset="0"/>
            </a:endParaRPr>
          </a:p>
        </p:txBody>
      </p:sp>
      <p:pic>
        <p:nvPicPr>
          <p:cNvPr id="3" name="Picture 2" descr="A cartoon dragon with fire coming out of a shield&#10;&#10;Description automatically generated">
            <a:extLst>
              <a:ext uri="{FF2B5EF4-FFF2-40B4-BE49-F238E27FC236}">
                <a16:creationId xmlns:a16="http://schemas.microsoft.com/office/drawing/2014/main" id="{1CAE44FB-2082-9A56-D83C-590F2102E3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135" y="1203158"/>
            <a:ext cx="4044181" cy="4223084"/>
          </a:xfrm>
          <a:prstGeom prst="rect">
            <a:avLst/>
          </a:prstGeom>
        </p:spPr>
      </p:pic>
    </p:spTree>
    <p:extLst>
      <p:ext uri="{BB962C8B-B14F-4D97-AF65-F5344CB8AC3E}">
        <p14:creationId xmlns:p14="http://schemas.microsoft.com/office/powerpoint/2010/main" val="791070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Header…"/>
          <p:cNvSpPr txBox="1"/>
          <p:nvPr/>
        </p:nvSpPr>
        <p:spPr>
          <a:xfrm>
            <a:off x="8456700" y="1807719"/>
            <a:ext cx="3657600" cy="458330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p>
            <a:pPr>
              <a:spcAft>
                <a:spcPts val="900"/>
              </a:spcAft>
              <a:defRPr sz="5500">
                <a:solidFill>
                  <a:srgbClr val="D02D2B"/>
                </a:solidFill>
                <a:latin typeface="General Sans Regular"/>
                <a:ea typeface="General Sans Regular"/>
                <a:cs typeface="General Sans Regular"/>
                <a:sym typeface="General Sans Regular"/>
              </a:defRPr>
            </a:pPr>
            <a:r>
              <a:rPr lang="en-US" sz="2750" b="1" dirty="0">
                <a:solidFill>
                  <a:srgbClr val="D02D2B"/>
                </a:solidFill>
                <a:latin typeface="General Sans Semibold"/>
                <a:ea typeface="General Sans Semibold"/>
                <a:cs typeface="General Sans Semibold"/>
                <a:sym typeface="General Sans Semibold"/>
              </a:rPr>
              <a:t>Available in Apple and Google Play Stores</a:t>
            </a:r>
            <a:endParaRPr lang="en-US" sz="2750" b="1" dirty="0"/>
          </a:p>
          <a:p>
            <a:pPr algn="l">
              <a:defRPr sz="4000">
                <a:solidFill>
                  <a:srgbClr val="001F38"/>
                </a:solidFill>
                <a:latin typeface="General Sans Regular"/>
                <a:ea typeface="General Sans Regular"/>
                <a:cs typeface="General Sans Regular"/>
                <a:sym typeface="General Sans Regular"/>
              </a:defRPr>
            </a:pPr>
            <a:r>
              <a:rPr lang="en-US" sz="2000" b="1" dirty="0"/>
              <a:t>New Scouts</a:t>
            </a:r>
          </a:p>
          <a:p>
            <a:pPr algn="l">
              <a:defRPr sz="4000">
                <a:solidFill>
                  <a:srgbClr val="001F38"/>
                </a:solidFill>
                <a:latin typeface="General Sans Regular"/>
                <a:ea typeface="General Sans Regular"/>
                <a:cs typeface="General Sans Regular"/>
                <a:sym typeface="General Sans Regular"/>
              </a:defRPr>
            </a:pPr>
            <a:r>
              <a:rPr lang="en-US" sz="2000" dirty="0"/>
              <a:t>Use Unit’s Trail’s End Code or their zip code to register.</a:t>
            </a:r>
          </a:p>
          <a:p>
            <a:pPr algn="l">
              <a:defRPr sz="4000">
                <a:solidFill>
                  <a:srgbClr val="001F38"/>
                </a:solidFill>
                <a:latin typeface="General Sans Regular"/>
                <a:ea typeface="General Sans Regular"/>
                <a:cs typeface="General Sans Regular"/>
                <a:sym typeface="General Sans Regular"/>
              </a:defRPr>
            </a:pPr>
            <a:r>
              <a:rPr lang="en-US" sz="2000" dirty="0"/>
              <a:t>Families can use one email for multiple accounts.</a:t>
            </a:r>
          </a:p>
          <a:p>
            <a:pPr algn="l">
              <a:defRPr sz="4000">
                <a:solidFill>
                  <a:srgbClr val="001F38"/>
                </a:solidFill>
                <a:latin typeface="General Sans Regular"/>
                <a:ea typeface="General Sans Regular"/>
                <a:cs typeface="General Sans Regular"/>
                <a:sym typeface="General Sans Regular"/>
              </a:defRPr>
            </a:pPr>
            <a:endParaRPr lang="en-US" sz="1600" dirty="0"/>
          </a:p>
          <a:p>
            <a:pPr algn="l">
              <a:defRPr sz="4000">
                <a:solidFill>
                  <a:srgbClr val="001F38"/>
                </a:solidFill>
                <a:latin typeface="General Sans Regular"/>
                <a:ea typeface="General Sans Regular"/>
                <a:cs typeface="General Sans Regular"/>
                <a:sym typeface="General Sans Regular"/>
              </a:defRPr>
            </a:pPr>
            <a:r>
              <a:rPr lang="en-US" sz="2000" b="1" dirty="0"/>
              <a:t>Returning Scouts</a:t>
            </a:r>
          </a:p>
          <a:p>
            <a:pPr algn="l">
              <a:defRPr sz="4000">
                <a:solidFill>
                  <a:srgbClr val="001F38"/>
                </a:solidFill>
                <a:latin typeface="General Sans Regular"/>
                <a:ea typeface="General Sans Regular"/>
                <a:cs typeface="General Sans Regular"/>
                <a:sym typeface="General Sans Regular"/>
              </a:defRPr>
            </a:pPr>
            <a:r>
              <a:rPr lang="en-US" sz="2000" dirty="0"/>
              <a:t>Sign in using 2023 username</a:t>
            </a:r>
          </a:p>
          <a:p>
            <a:pPr algn="l">
              <a:defRPr sz="4000">
                <a:solidFill>
                  <a:srgbClr val="001F38"/>
                </a:solidFill>
                <a:latin typeface="General Sans Regular"/>
                <a:ea typeface="General Sans Regular"/>
                <a:cs typeface="General Sans Regular"/>
                <a:sym typeface="General Sans Regular"/>
              </a:defRPr>
            </a:pPr>
            <a:endParaRPr lang="en-US" sz="1600" dirty="0"/>
          </a:p>
          <a:p>
            <a:pPr algn="l">
              <a:defRPr sz="4000">
                <a:solidFill>
                  <a:srgbClr val="001F38"/>
                </a:solidFill>
                <a:latin typeface="General Sans Regular"/>
                <a:ea typeface="General Sans Regular"/>
                <a:cs typeface="General Sans Regular"/>
                <a:sym typeface="General Sans Regular"/>
              </a:defRPr>
            </a:pPr>
            <a:r>
              <a:rPr lang="en-US" sz="2000" b="1" dirty="0"/>
              <a:t>Families</a:t>
            </a:r>
            <a:r>
              <a:rPr lang="en-US" sz="2000" dirty="0"/>
              <a:t>: click name dropdown at top of screen to switch between accounts in the App</a:t>
            </a:r>
            <a:endParaRPr sz="2000" dirty="0"/>
          </a:p>
        </p:txBody>
      </p:sp>
      <p:sp>
        <p:nvSpPr>
          <p:cNvPr id="3" name="Header">
            <a:extLst>
              <a:ext uri="{FF2B5EF4-FFF2-40B4-BE49-F238E27FC236}">
                <a16:creationId xmlns:a16="http://schemas.microsoft.com/office/drawing/2014/main" id="{C809EEEB-62C0-F06F-D793-25C34F19CF0A}"/>
              </a:ext>
            </a:extLst>
          </p:cNvPr>
          <p:cNvSpPr txBox="1"/>
          <p:nvPr/>
        </p:nvSpPr>
        <p:spPr>
          <a:xfrm>
            <a:off x="777211" y="379238"/>
            <a:ext cx="6898937" cy="72840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defRPr sz="6800">
                <a:solidFill>
                  <a:srgbClr val="FFFFFF"/>
                </a:solidFill>
                <a:latin typeface="Cralter Sans Rough"/>
                <a:ea typeface="Cralter Sans Rough"/>
                <a:cs typeface="Cralter Sans Rough"/>
                <a:sym typeface="Cralter Sans Rough"/>
              </a:defRPr>
            </a:lvl1pPr>
          </a:lstStyle>
          <a:p>
            <a:pPr algn="l"/>
            <a:r>
              <a:rPr lang="en-US" sz="4400" dirty="0">
                <a:ln>
                  <a:solidFill>
                    <a:schemeClr val="tx1"/>
                  </a:solidFill>
                </a:ln>
                <a:solidFill>
                  <a:srgbClr val="FFFF00"/>
                </a:solidFill>
                <a:latin typeface="Knights Quest" panose="00000400000000000000" pitchFamily="2" charset="0"/>
              </a:rPr>
              <a:t>Trail’s End App</a:t>
            </a:r>
            <a:endParaRPr sz="4400" dirty="0">
              <a:ln>
                <a:solidFill>
                  <a:schemeClr val="tx1"/>
                </a:solidFill>
              </a:ln>
              <a:solidFill>
                <a:srgbClr val="FFFF00"/>
              </a:solidFill>
              <a:latin typeface="Knights Quest" panose="00000400000000000000" pitchFamily="2" charset="0"/>
            </a:endParaRPr>
          </a:p>
        </p:txBody>
      </p:sp>
      <p:pic>
        <p:nvPicPr>
          <p:cNvPr id="8" name="Picture 7">
            <a:extLst>
              <a:ext uri="{FF2B5EF4-FFF2-40B4-BE49-F238E27FC236}">
                <a16:creationId xmlns:a16="http://schemas.microsoft.com/office/drawing/2014/main" id="{6D3F10AC-1E64-5A36-805B-F11410160092}"/>
              </a:ext>
            </a:extLst>
          </p:cNvPr>
          <p:cNvPicPr>
            <a:picLocks noChangeAspect="1"/>
          </p:cNvPicPr>
          <p:nvPr/>
        </p:nvPicPr>
        <p:blipFill rotWithShape="1">
          <a:blip r:embed="rId2"/>
          <a:srcRect r="58017"/>
          <a:stretch/>
        </p:blipFill>
        <p:spPr>
          <a:xfrm>
            <a:off x="3856010" y="1612391"/>
            <a:ext cx="2444171" cy="5245610"/>
          </a:xfrm>
          <a:prstGeom prst="rect">
            <a:avLst/>
          </a:prstGeom>
        </p:spPr>
      </p:pic>
      <p:sp>
        <p:nvSpPr>
          <p:cNvPr id="13" name="Header…">
            <a:extLst>
              <a:ext uri="{FF2B5EF4-FFF2-40B4-BE49-F238E27FC236}">
                <a16:creationId xmlns:a16="http://schemas.microsoft.com/office/drawing/2014/main" id="{51AB5439-30DA-2769-7F91-3195D56D47D5}"/>
              </a:ext>
            </a:extLst>
          </p:cNvPr>
          <p:cNvSpPr txBox="1"/>
          <p:nvPr/>
        </p:nvSpPr>
        <p:spPr>
          <a:xfrm>
            <a:off x="189839" y="1833901"/>
            <a:ext cx="3657600" cy="46448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p>
            <a:pPr>
              <a:spcAft>
                <a:spcPts val="900"/>
              </a:spcAft>
              <a:defRPr sz="5500">
                <a:solidFill>
                  <a:srgbClr val="D02D2B"/>
                </a:solidFill>
                <a:latin typeface="General Sans Regular"/>
                <a:ea typeface="General Sans Regular"/>
                <a:cs typeface="General Sans Regular"/>
                <a:sym typeface="General Sans Regular"/>
              </a:defRPr>
            </a:pPr>
            <a:r>
              <a:rPr lang="en-US" sz="2750" b="1" dirty="0">
                <a:solidFill>
                  <a:srgbClr val="D02D2B"/>
                </a:solidFill>
                <a:latin typeface="General Sans Semibold"/>
                <a:sym typeface="General Sans Semibold"/>
              </a:rPr>
              <a:t>Save Time Managing Your Sale!</a:t>
            </a:r>
            <a:endParaRPr lang="en-US" sz="2750" b="1" dirty="0"/>
          </a:p>
          <a:p>
            <a:pPr algn="l">
              <a:defRPr sz="4000">
                <a:solidFill>
                  <a:srgbClr val="001F38"/>
                </a:solidFill>
                <a:latin typeface="General Sans Regular"/>
                <a:ea typeface="General Sans Regular"/>
                <a:cs typeface="General Sans Regular"/>
                <a:sym typeface="General Sans Regular"/>
              </a:defRPr>
            </a:pPr>
            <a:r>
              <a:rPr lang="en-US" sz="2000" b="1" dirty="0"/>
              <a:t>Scouts use the App to…</a:t>
            </a: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track and report real-time storefront, wagon and online sales</a:t>
            </a: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accept cash and credit cards</a:t>
            </a: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track inventory by Scout and storefront</a:t>
            </a: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schedule Scouts for storefronts.</a:t>
            </a:r>
          </a:p>
          <a:p>
            <a:pPr algn="l">
              <a:defRPr sz="4000">
                <a:solidFill>
                  <a:srgbClr val="001F38"/>
                </a:solidFill>
                <a:latin typeface="General Sans Regular"/>
                <a:ea typeface="General Sans Regular"/>
                <a:cs typeface="General Sans Regular"/>
                <a:sym typeface="General Sans Regular"/>
              </a:defRPr>
            </a:pPr>
            <a:endParaRPr lang="en-US" sz="1600" dirty="0"/>
          </a:p>
          <a:p>
            <a:pPr algn="l">
              <a:defRPr sz="4000">
                <a:solidFill>
                  <a:srgbClr val="001F38"/>
                </a:solidFill>
                <a:latin typeface="General Sans Regular"/>
                <a:ea typeface="General Sans Regular"/>
                <a:cs typeface="General Sans Regular"/>
                <a:sym typeface="General Sans Regular"/>
              </a:defRPr>
            </a:pPr>
            <a:r>
              <a:rPr lang="en-US" sz="2000" b="1" dirty="0"/>
              <a:t>Free Credit Card Processing</a:t>
            </a:r>
          </a:p>
          <a:p>
            <a:pPr algn="l">
              <a:defRPr sz="4000">
                <a:solidFill>
                  <a:srgbClr val="001F38"/>
                </a:solidFill>
                <a:latin typeface="General Sans Regular"/>
                <a:ea typeface="General Sans Regular"/>
                <a:cs typeface="General Sans Regular"/>
                <a:sym typeface="General Sans Regular"/>
              </a:defRPr>
            </a:pPr>
            <a:r>
              <a:rPr lang="en-US" sz="2000" dirty="0"/>
              <a:t>Powered by Square | Paid by Trail’s End</a:t>
            </a:r>
          </a:p>
        </p:txBody>
      </p:sp>
      <p:pic>
        <p:nvPicPr>
          <p:cNvPr id="7" name="Picture 6">
            <a:extLst>
              <a:ext uri="{FF2B5EF4-FFF2-40B4-BE49-F238E27FC236}">
                <a16:creationId xmlns:a16="http://schemas.microsoft.com/office/drawing/2014/main" id="{EE2CF93C-D533-9F46-C6CF-F9FBF3DBEB6C}"/>
              </a:ext>
            </a:extLst>
          </p:cNvPr>
          <p:cNvPicPr>
            <a:picLocks noChangeAspect="1"/>
          </p:cNvPicPr>
          <p:nvPr/>
        </p:nvPicPr>
        <p:blipFill>
          <a:blip r:embed="rId3"/>
          <a:stretch>
            <a:fillRect/>
          </a:stretch>
        </p:blipFill>
        <p:spPr>
          <a:xfrm>
            <a:off x="6394298" y="3391392"/>
            <a:ext cx="1922318" cy="1645227"/>
          </a:xfrm>
          <a:prstGeom prst="rect">
            <a:avLst/>
          </a:prstGeom>
        </p:spPr>
      </p:pic>
      <p:cxnSp>
        <p:nvCxnSpPr>
          <p:cNvPr id="10" name="Straight Arrow Connector 9">
            <a:extLst>
              <a:ext uri="{FF2B5EF4-FFF2-40B4-BE49-F238E27FC236}">
                <a16:creationId xmlns:a16="http://schemas.microsoft.com/office/drawing/2014/main" id="{9DF1D916-2412-A093-CD6F-C95D37745E7C}"/>
              </a:ext>
            </a:extLst>
          </p:cNvPr>
          <p:cNvCxnSpPr>
            <a:cxnSpLocks/>
          </p:cNvCxnSpPr>
          <p:nvPr/>
        </p:nvCxnSpPr>
        <p:spPr>
          <a:xfrm flipH="1">
            <a:off x="8026011" y="3295292"/>
            <a:ext cx="419899" cy="9399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788228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Header"/>
          <p:cNvSpPr txBox="1"/>
          <p:nvPr/>
        </p:nvSpPr>
        <p:spPr>
          <a:xfrm>
            <a:off x="644864" y="281404"/>
            <a:ext cx="6898937" cy="78996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defRPr sz="6800">
                <a:solidFill>
                  <a:srgbClr val="FFFFFF"/>
                </a:solidFill>
                <a:latin typeface="Cralter Sans Rough"/>
                <a:ea typeface="Cralter Sans Rough"/>
                <a:cs typeface="Cralter Sans Rough"/>
                <a:sym typeface="Cralter Sans Rough"/>
              </a:defRPr>
            </a:lvl1pPr>
          </a:lstStyle>
          <a:p>
            <a:pPr algn="l"/>
            <a:r>
              <a:rPr lang="en-US" sz="4800" dirty="0">
                <a:ln>
                  <a:solidFill>
                    <a:schemeClr val="tx1"/>
                  </a:solidFill>
                </a:ln>
                <a:solidFill>
                  <a:srgbClr val="FFFF00"/>
                </a:solidFill>
                <a:latin typeface="Knights Quest" panose="00000400000000000000" pitchFamily="2" charset="0"/>
              </a:rPr>
              <a:t>Trail’s End Leader Portal</a:t>
            </a:r>
            <a:endParaRPr sz="4800" dirty="0">
              <a:ln>
                <a:solidFill>
                  <a:schemeClr val="tx1"/>
                </a:solidFill>
              </a:ln>
              <a:solidFill>
                <a:srgbClr val="FFFF00"/>
              </a:solidFill>
              <a:latin typeface="Knights Quest" panose="00000400000000000000" pitchFamily="2" charset="0"/>
            </a:endParaRPr>
          </a:p>
        </p:txBody>
      </p:sp>
      <p:sp>
        <p:nvSpPr>
          <p:cNvPr id="161" name="Header…"/>
          <p:cNvSpPr txBox="1"/>
          <p:nvPr/>
        </p:nvSpPr>
        <p:spPr>
          <a:xfrm>
            <a:off x="4625283" y="1916080"/>
            <a:ext cx="6824596" cy="433708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p>
            <a:pPr>
              <a:spcAft>
                <a:spcPts val="900"/>
              </a:spcAft>
              <a:defRPr sz="5500">
                <a:solidFill>
                  <a:srgbClr val="D02D2B"/>
                </a:solidFill>
                <a:latin typeface="General Sans Regular"/>
                <a:ea typeface="General Sans Regular"/>
                <a:cs typeface="General Sans Regular"/>
                <a:sym typeface="General Sans Regular"/>
              </a:defRPr>
            </a:pPr>
            <a:r>
              <a:rPr lang="en-US" sz="3000" b="1" dirty="0">
                <a:latin typeface="General Sans Semibold"/>
                <a:ea typeface="General Sans Semibold"/>
                <a:cs typeface="General Sans Semibold"/>
                <a:sym typeface="General Sans Semibold"/>
              </a:rPr>
              <a:t>Your one-stop-shop for sale management!</a:t>
            </a:r>
            <a:endParaRPr sz="3000" b="1" dirty="0">
              <a:latin typeface="General Sans Semibold"/>
              <a:ea typeface="General Sans Semibold"/>
              <a:cs typeface="General Sans Semibold"/>
              <a:sym typeface="General Sans Semibold"/>
            </a:endParaRPr>
          </a:p>
          <a:p>
            <a:pPr marL="285750" indent="-285750">
              <a:spcAft>
                <a:spcPts val="600"/>
              </a:spcAft>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400" dirty="0">
                <a:solidFill>
                  <a:srgbClr val="001F38"/>
                </a:solidFill>
                <a:latin typeface="General Sans Regular"/>
              </a:rPr>
              <a:t>Order Popcorn.</a:t>
            </a:r>
          </a:p>
          <a:p>
            <a:pPr marL="285750" indent="-285750">
              <a:spcAft>
                <a:spcPts val="600"/>
              </a:spcAft>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400" dirty="0">
                <a:solidFill>
                  <a:srgbClr val="001F38"/>
                </a:solidFill>
                <a:latin typeface="General Sans Regular"/>
              </a:rPr>
              <a:t>Invite their Scouts to register; manage Scout roster.</a:t>
            </a:r>
          </a:p>
          <a:p>
            <a:pPr marL="285750" indent="-285750">
              <a:spcAft>
                <a:spcPts val="600"/>
              </a:spcAft>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400" dirty="0">
                <a:solidFill>
                  <a:srgbClr val="001F38"/>
                </a:solidFill>
                <a:latin typeface="General Sans Regular"/>
              </a:rPr>
              <a:t>Easily set Unit and Scout goals.</a:t>
            </a:r>
          </a:p>
          <a:p>
            <a:pPr marL="285750" indent="-285750">
              <a:spcAft>
                <a:spcPts val="600"/>
              </a:spcAft>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400" dirty="0">
                <a:solidFill>
                  <a:srgbClr val="001F38"/>
                </a:solidFill>
                <a:latin typeface="General Sans Regular"/>
              </a:rPr>
              <a:t>View real time reporting of sales, inventory and cash management; all in one place. </a:t>
            </a:r>
          </a:p>
          <a:p>
            <a:pPr marL="285750" indent="-285750">
              <a:spcAft>
                <a:spcPts val="600"/>
              </a:spcAft>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400" dirty="0">
                <a:solidFill>
                  <a:srgbClr val="001F38"/>
                </a:solidFill>
                <a:latin typeface="General Sans Regular"/>
              </a:rPr>
              <a:t>Unit-to-Unit product transfers. No Council intervention needed.</a:t>
            </a:r>
          </a:p>
          <a:p>
            <a:pPr marL="285750" indent="-285750">
              <a:spcAft>
                <a:spcPts val="600"/>
              </a:spcAft>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400" dirty="0">
                <a:solidFill>
                  <a:srgbClr val="001F38"/>
                </a:solidFill>
                <a:latin typeface="General Sans Regular"/>
              </a:rPr>
              <a:t>Create, schedule, and manage storefront sites and shifts. </a:t>
            </a:r>
          </a:p>
        </p:txBody>
      </p:sp>
      <p:pic>
        <p:nvPicPr>
          <p:cNvPr id="5" name="Picture 4">
            <a:extLst>
              <a:ext uri="{FF2B5EF4-FFF2-40B4-BE49-F238E27FC236}">
                <a16:creationId xmlns:a16="http://schemas.microsoft.com/office/drawing/2014/main" id="{B960204D-BD1F-23E0-26B4-199F88C7CB13}"/>
              </a:ext>
            </a:extLst>
          </p:cNvPr>
          <p:cNvPicPr>
            <a:picLocks noChangeAspect="1"/>
          </p:cNvPicPr>
          <p:nvPr/>
        </p:nvPicPr>
        <p:blipFill rotWithShape="1">
          <a:blip r:embed="rId2"/>
          <a:srcRect l="2705"/>
          <a:stretch/>
        </p:blipFill>
        <p:spPr>
          <a:xfrm>
            <a:off x="1462283" y="1512641"/>
            <a:ext cx="2910937" cy="5163519"/>
          </a:xfrm>
          <a:prstGeom prst="rect">
            <a:avLst/>
          </a:prstGeom>
        </p:spPr>
      </p:pic>
      <p:sp>
        <p:nvSpPr>
          <p:cNvPr id="2" name="Rectangle 1">
            <a:extLst>
              <a:ext uri="{FF2B5EF4-FFF2-40B4-BE49-F238E27FC236}">
                <a16:creationId xmlns:a16="http://schemas.microsoft.com/office/drawing/2014/main" id="{10232FF0-31A0-C2D9-247D-D0FFB9C7F483}"/>
              </a:ext>
            </a:extLst>
          </p:cNvPr>
          <p:cNvSpPr/>
          <p:nvPr/>
        </p:nvSpPr>
        <p:spPr>
          <a:xfrm>
            <a:off x="6262840" y="395505"/>
            <a:ext cx="5187039" cy="1351717"/>
          </a:xfrm>
          <a:prstGeom prst="rect">
            <a:avLst/>
          </a:prstGeom>
        </p:spPr>
        <p:txBody>
          <a:bodyPr wrap="square">
            <a:spAutoFit/>
          </a:bodyPr>
          <a:lstStyle/>
          <a:p>
            <a:pPr algn="ctr">
              <a:lnSpc>
                <a:spcPct val="107000"/>
              </a:lnSpc>
              <a:spcAft>
                <a:spcPts val="800"/>
              </a:spcAft>
            </a:pPr>
            <a:r>
              <a:rPr lang="en-US" sz="2400" dirty="0">
                <a:solidFill>
                  <a:srgbClr val="0070C0"/>
                </a:solidFill>
                <a:effectLst/>
                <a:latin typeface="Arial Black" panose="020B0A04020102020204" pitchFamily="34" charset="0"/>
                <a:ea typeface="Calibri" panose="020F0502020204030204" pitchFamily="34" charset="0"/>
                <a:cs typeface="Arial" panose="020B0604020202020204" pitchFamily="34" charset="0"/>
              </a:rPr>
              <a:t>Login at: </a:t>
            </a:r>
            <a:r>
              <a:rPr lang="en-US" sz="24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p>
          <a:p>
            <a:pPr algn="ctr">
              <a:lnSpc>
                <a:spcPct val="107000"/>
              </a:lnSpc>
              <a:spcAft>
                <a:spcPts val="800"/>
              </a:spcAft>
            </a:pPr>
            <a:r>
              <a:rPr lang="en-US" sz="2400" b="1" i="0" dirty="0">
                <a:solidFill>
                  <a:srgbClr val="00B0F0"/>
                </a:solidFill>
                <a:effectLst/>
                <a:latin typeface="Arial" panose="020B0604020202020204" pitchFamily="34" charset="0"/>
                <a:cs typeface="Arial" panose="020B0604020202020204" pitchFamily="34" charset="0"/>
              </a:rPr>
              <a:t>www.trails-end.com/leader</a:t>
            </a:r>
            <a:br>
              <a:rPr lang="en-US" sz="2400" dirty="0">
                <a:solidFill>
                  <a:srgbClr val="00B0F0"/>
                </a:solidFill>
                <a:effectLst/>
                <a:latin typeface="Arial" panose="020B0604020202020204" pitchFamily="34" charset="0"/>
                <a:ea typeface="Calibri" panose="020F0502020204030204" pitchFamily="34" charset="0"/>
                <a:cs typeface="Arial" panose="020B0604020202020204" pitchFamily="34" charset="0"/>
              </a:rPr>
            </a:br>
            <a:r>
              <a:rPr lang="en-US" sz="2400" dirty="0">
                <a:solidFill>
                  <a:srgbClr val="00B0F0"/>
                </a:solidFill>
                <a:effectLst/>
                <a:latin typeface="Arial" panose="020B0604020202020204" pitchFamily="34" charset="0"/>
                <a:ea typeface="Calibri" panose="020F0502020204030204" pitchFamily="34" charset="0"/>
                <a:cs typeface="Arial" panose="020B0604020202020204" pitchFamily="34" charset="0"/>
              </a:rPr>
              <a:t>with your Trail’s End Leader account</a:t>
            </a:r>
            <a:r>
              <a:rPr lang="en-US" dirty="0">
                <a:effectLst/>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425505677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Header…"/>
          <p:cNvSpPr txBox="1"/>
          <p:nvPr/>
        </p:nvSpPr>
        <p:spPr>
          <a:xfrm>
            <a:off x="571692" y="1701800"/>
            <a:ext cx="3316184" cy="44140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lgn="ctr" defTabSz="1219169" hangingPunct="0">
              <a:defRPr sz="5500">
                <a:solidFill>
                  <a:srgbClr val="D02D2B"/>
                </a:solidFill>
                <a:latin typeface="General Sans Regular"/>
                <a:ea typeface="General Sans Regular"/>
                <a:cs typeface="General Sans Regular"/>
                <a:sym typeface="General Sans Regular"/>
              </a:defRPr>
            </a:pPr>
            <a:r>
              <a:rPr lang="en-US" sz="2750" b="1" kern="0" dirty="0">
                <a:solidFill>
                  <a:srgbClr val="D02D2B"/>
                </a:solidFill>
                <a:latin typeface="General Sans Semibold"/>
                <a:ea typeface="General Sans Semibold"/>
                <a:cs typeface="General Sans Semibold"/>
                <a:sym typeface="General Sans Semibold"/>
              </a:rPr>
              <a:t>Videos</a:t>
            </a:r>
          </a:p>
          <a:p>
            <a:pPr algn="ctr" defTabSz="1219169" hangingPunct="0">
              <a:defRPr sz="4000">
                <a:solidFill>
                  <a:srgbClr val="001F38"/>
                </a:solidFill>
                <a:latin typeface="General Sans Regular"/>
                <a:ea typeface="General Sans Regular"/>
                <a:cs typeface="General Sans Regular"/>
                <a:sym typeface="General Sans Regular"/>
              </a:defRPr>
            </a:pPr>
            <a:r>
              <a:rPr lang="en-US" sz="1600" b="1" kern="0" dirty="0">
                <a:solidFill>
                  <a:srgbClr val="001F38"/>
                </a:solidFill>
                <a:latin typeface="General Sans Regular"/>
                <a:sym typeface="General Sans Semibold"/>
              </a:rPr>
              <a:t>Leader Portal - Training page</a:t>
            </a:r>
            <a:endParaRPr sz="1600" b="1" kern="0" dirty="0">
              <a:solidFill>
                <a:srgbClr val="001F38"/>
              </a:solidFill>
              <a:latin typeface="General Sans Regular"/>
              <a:sym typeface="General Sans Semibold"/>
            </a:endParaRPr>
          </a:p>
          <a:p>
            <a:pPr defTabSz="1219169" hangingPunct="0">
              <a:defRPr sz="4000">
                <a:solidFill>
                  <a:srgbClr val="001F38"/>
                </a:solidFill>
                <a:latin typeface="General Sans Regular"/>
                <a:ea typeface="General Sans Regular"/>
                <a:cs typeface="General Sans Regular"/>
                <a:sym typeface="General Sans Regular"/>
              </a:defRPr>
            </a:pPr>
            <a:endParaRPr lang="en-US" sz="2000" b="1" kern="0" dirty="0">
              <a:solidFill>
                <a:srgbClr val="001F38"/>
              </a:solidFill>
              <a:latin typeface="General Sans Regular"/>
              <a:sym typeface="General Sans Regular"/>
            </a:endParaRPr>
          </a:p>
          <a:p>
            <a:pPr defTabSz="1219169" hangingPunct="0">
              <a:defRPr sz="4000">
                <a:solidFill>
                  <a:srgbClr val="001F38"/>
                </a:solidFill>
                <a:latin typeface="General Sans Regular"/>
                <a:ea typeface="General Sans Regular"/>
                <a:cs typeface="General Sans Regular"/>
                <a:sym typeface="General Sans Regular"/>
              </a:defRPr>
            </a:pPr>
            <a:r>
              <a:rPr lang="en-US" sz="2000" b="1" kern="0" dirty="0">
                <a:solidFill>
                  <a:srgbClr val="001F38"/>
                </a:solidFill>
                <a:latin typeface="General Sans Regular"/>
                <a:sym typeface="General Sans Regular"/>
              </a:rPr>
              <a:t>Returning Leaders</a:t>
            </a:r>
          </a:p>
          <a:p>
            <a:pPr marL="285750" indent="-285750" defTabSz="1219169" hangingPunct="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kern="0" dirty="0">
                <a:solidFill>
                  <a:srgbClr val="001F38"/>
                </a:solidFill>
                <a:latin typeface="General Sans Regular"/>
                <a:sym typeface="General Sans Regular"/>
              </a:rPr>
              <a:t>What’s New?</a:t>
            </a:r>
          </a:p>
          <a:p>
            <a:pPr defTabSz="1219169" hangingPunct="0">
              <a:defRPr sz="4000">
                <a:solidFill>
                  <a:srgbClr val="001F38"/>
                </a:solidFill>
                <a:latin typeface="General Sans Regular"/>
                <a:ea typeface="General Sans Regular"/>
                <a:cs typeface="General Sans Regular"/>
                <a:sym typeface="General Sans Regular"/>
              </a:defRPr>
            </a:pPr>
            <a:endParaRPr lang="en-US" sz="2000" kern="0" dirty="0">
              <a:solidFill>
                <a:srgbClr val="001F38"/>
              </a:solidFill>
              <a:latin typeface="General Sans Regular"/>
              <a:sym typeface="General Sans Regular"/>
            </a:endParaRPr>
          </a:p>
          <a:p>
            <a:pPr defTabSz="1219169" hangingPunct="0">
              <a:defRPr sz="4000">
                <a:solidFill>
                  <a:srgbClr val="001F38"/>
                </a:solidFill>
                <a:latin typeface="General Sans Regular"/>
                <a:ea typeface="General Sans Regular"/>
                <a:cs typeface="General Sans Regular"/>
                <a:sym typeface="General Sans Regular"/>
              </a:defRPr>
            </a:pPr>
            <a:r>
              <a:rPr lang="en-US" sz="2000" b="1" kern="0" dirty="0">
                <a:solidFill>
                  <a:srgbClr val="001F38"/>
                </a:solidFill>
                <a:latin typeface="General Sans Regular"/>
                <a:sym typeface="General Sans Regular"/>
              </a:rPr>
              <a:t>New Leaders</a:t>
            </a:r>
          </a:p>
          <a:p>
            <a:pPr marL="285750" indent="-285750" defTabSz="1219169" hangingPunct="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kern="0" dirty="0">
                <a:solidFill>
                  <a:srgbClr val="001F38"/>
                </a:solidFill>
                <a:latin typeface="General Sans Regular"/>
                <a:sym typeface="General Sans Regular"/>
              </a:rPr>
              <a:t>Ideal Year of Scouting</a:t>
            </a:r>
          </a:p>
          <a:p>
            <a:pPr marL="285750" indent="-285750" defTabSz="1219169" hangingPunct="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kern="0" dirty="0">
                <a:solidFill>
                  <a:srgbClr val="001F38"/>
                </a:solidFill>
                <a:latin typeface="General Sans Regular"/>
                <a:sym typeface="General Sans Regular"/>
              </a:rPr>
              <a:t>Unit Kickoff &amp; Parent Buy-In</a:t>
            </a:r>
          </a:p>
          <a:p>
            <a:pPr marL="285750" indent="-285750" defTabSz="1219169" hangingPunct="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kern="0" dirty="0">
                <a:solidFill>
                  <a:srgbClr val="001F38"/>
                </a:solidFill>
                <a:latin typeface="General Sans Regular"/>
                <a:sym typeface="General Sans Regular"/>
              </a:rPr>
              <a:t>Leader Portal training</a:t>
            </a:r>
          </a:p>
          <a:p>
            <a:pPr marL="285750" indent="-285750" defTabSz="1219169" hangingPunct="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kern="0" dirty="0">
                <a:solidFill>
                  <a:srgbClr val="001F38"/>
                </a:solidFill>
                <a:latin typeface="General Sans Regular"/>
                <a:sym typeface="General Sans Regular"/>
              </a:rPr>
              <a:t>Storefront Best Practices</a:t>
            </a:r>
          </a:p>
          <a:p>
            <a:pPr marL="285750" indent="-285750" defTabSz="1219169" hangingPunct="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kern="0" dirty="0">
                <a:solidFill>
                  <a:srgbClr val="001F38"/>
                </a:solidFill>
                <a:latin typeface="General Sans Regular"/>
                <a:sym typeface="General Sans Regular"/>
              </a:rPr>
              <a:t>Storefront Reservations &amp; Management</a:t>
            </a:r>
          </a:p>
          <a:p>
            <a:pPr marL="285750" indent="-285750" defTabSz="1219169" hangingPunct="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kern="0" dirty="0">
                <a:solidFill>
                  <a:srgbClr val="001F38"/>
                </a:solidFill>
                <a:latin typeface="General Sans Regular"/>
                <a:sym typeface="General Sans Regular"/>
              </a:rPr>
              <a:t>Managing Inventory </a:t>
            </a:r>
          </a:p>
        </p:txBody>
      </p:sp>
      <p:sp>
        <p:nvSpPr>
          <p:cNvPr id="236" name="Line"/>
          <p:cNvSpPr/>
          <p:nvPr/>
        </p:nvSpPr>
        <p:spPr>
          <a:xfrm flipV="1">
            <a:off x="4126524" y="2358235"/>
            <a:ext cx="1" cy="3929206"/>
          </a:xfrm>
          <a:prstGeom prst="line">
            <a:avLst/>
          </a:prstGeom>
          <a:ln w="63500">
            <a:solidFill>
              <a:srgbClr val="D02D2B"/>
            </a:solidFill>
            <a:custDash>
              <a:ds d="200000" sp="200000"/>
            </a:custDash>
            <a:miter lim="400000"/>
          </a:ln>
        </p:spPr>
        <p:txBody>
          <a:bodyPr lIns="25400" tIns="25400" rIns="25400" bIns="25400" anchor="ctr"/>
          <a:lstStyle/>
          <a:p>
            <a:pPr algn="ctr" defTabSz="1219169" hangingPunct="0"/>
            <a:endParaRPr sz="1200" kern="0">
              <a:solidFill>
                <a:srgbClr val="5E5E5E"/>
              </a:solidFill>
              <a:latin typeface="Helvetica Neue"/>
              <a:sym typeface="Helvetica Neue"/>
            </a:endParaRPr>
          </a:p>
        </p:txBody>
      </p:sp>
      <p:sp>
        <p:nvSpPr>
          <p:cNvPr id="237" name="Header…"/>
          <p:cNvSpPr txBox="1"/>
          <p:nvPr/>
        </p:nvSpPr>
        <p:spPr>
          <a:xfrm>
            <a:off x="4495800" y="4321616"/>
            <a:ext cx="3200400" cy="20903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lgn="ctr" defTabSz="1219169" hangingPunct="0">
              <a:spcAft>
                <a:spcPts val="600"/>
              </a:spcAft>
              <a:defRPr sz="5500">
                <a:solidFill>
                  <a:srgbClr val="D02D2B"/>
                </a:solidFill>
                <a:latin typeface="General Sans Regular"/>
                <a:ea typeface="General Sans Regular"/>
                <a:cs typeface="General Sans Regular"/>
                <a:sym typeface="General Sans Regular"/>
              </a:defRPr>
            </a:pPr>
            <a:r>
              <a:rPr lang="en-US" sz="2750" b="1" kern="0">
                <a:solidFill>
                  <a:srgbClr val="D02D2B"/>
                </a:solidFill>
                <a:latin typeface="General Sans Semibold"/>
                <a:ea typeface="General Sans Semibold"/>
                <a:cs typeface="General Sans Semibold"/>
                <a:sym typeface="General Sans Semibold"/>
              </a:rPr>
              <a:t>Q&amp;A Webinars</a:t>
            </a:r>
            <a:endParaRPr lang="en-US" sz="2750" kern="0">
              <a:solidFill>
                <a:srgbClr val="D02D2B"/>
              </a:solidFill>
              <a:latin typeface="General Sans Regular"/>
              <a:sym typeface="General Sans Regular"/>
            </a:endParaRPr>
          </a:p>
          <a:p>
            <a:pPr marL="285750" indent="-285750" defTabSz="1219169" hangingPunct="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kern="0">
                <a:solidFill>
                  <a:srgbClr val="001F38"/>
                </a:solidFill>
                <a:latin typeface="General Sans Regular"/>
                <a:sym typeface="General Sans Regular"/>
              </a:rPr>
              <a:t>Please watch the training videos before</a:t>
            </a:r>
          </a:p>
          <a:p>
            <a:pPr marL="285750" indent="-285750" defTabSz="1219169" hangingPunct="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kern="0">
                <a:solidFill>
                  <a:srgbClr val="001F38"/>
                </a:solidFill>
                <a:latin typeface="General Sans Regular"/>
                <a:sym typeface="General Sans Regular"/>
              </a:rPr>
              <a:t>Trail’s End experts will stay on and answer every question!</a:t>
            </a:r>
            <a:endParaRPr sz="2000" kern="0">
              <a:solidFill>
                <a:srgbClr val="001F38"/>
              </a:solidFill>
              <a:latin typeface="General Sans Regular"/>
              <a:sym typeface="General Sans Regular"/>
            </a:endParaRPr>
          </a:p>
        </p:txBody>
      </p:sp>
      <p:sp>
        <p:nvSpPr>
          <p:cNvPr id="238" name="Header…"/>
          <p:cNvSpPr txBox="1"/>
          <p:nvPr/>
        </p:nvSpPr>
        <p:spPr>
          <a:xfrm>
            <a:off x="8319221" y="1718486"/>
            <a:ext cx="3200400" cy="3567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lgn="ctr" defTabSz="1219169" hangingPunct="0">
              <a:defRPr sz="5500">
                <a:solidFill>
                  <a:srgbClr val="D02D2B"/>
                </a:solidFill>
                <a:latin typeface="General Sans Regular"/>
                <a:ea typeface="General Sans Regular"/>
                <a:cs typeface="General Sans Regular"/>
                <a:sym typeface="General Sans Regular"/>
              </a:defRPr>
            </a:pPr>
            <a:r>
              <a:rPr lang="en-US" sz="2750" b="1" kern="0">
                <a:solidFill>
                  <a:srgbClr val="D02D2B"/>
                </a:solidFill>
                <a:latin typeface="General Sans Semibold"/>
                <a:ea typeface="General Sans Semibold"/>
                <a:cs typeface="General Sans Semibold"/>
                <a:sym typeface="General Sans Semibold"/>
              </a:rPr>
              <a:t>Sale Resources</a:t>
            </a:r>
          </a:p>
          <a:p>
            <a:pPr algn="ctr" defTabSz="1219169" hangingPunct="0">
              <a:defRPr sz="4000">
                <a:solidFill>
                  <a:srgbClr val="001F38"/>
                </a:solidFill>
                <a:latin typeface="General Sans Regular"/>
                <a:ea typeface="General Sans Regular"/>
                <a:cs typeface="General Sans Regular"/>
                <a:sym typeface="General Sans Regular"/>
              </a:defRPr>
            </a:pPr>
            <a:r>
              <a:rPr lang="en-US" sz="1600" b="1" kern="0">
                <a:solidFill>
                  <a:srgbClr val="001F38"/>
                </a:solidFill>
                <a:latin typeface="General Sans Regular"/>
                <a:sym typeface="General Sans Semibold"/>
              </a:rPr>
              <a:t>Leader Portal - Training page</a:t>
            </a:r>
          </a:p>
          <a:p>
            <a:pPr defTabSz="1219169" hangingPunct="0">
              <a:spcAft>
                <a:spcPts val="600"/>
              </a:spcAft>
              <a:defRPr sz="4000">
                <a:solidFill>
                  <a:srgbClr val="001F38"/>
                </a:solidFill>
                <a:latin typeface="General Sans Regular"/>
                <a:ea typeface="General Sans Regular"/>
                <a:cs typeface="General Sans Regular"/>
                <a:sym typeface="General Sans Regular"/>
              </a:defRPr>
            </a:pPr>
            <a:endParaRPr lang="en-US" b="1" kern="0">
              <a:solidFill>
                <a:srgbClr val="001F38"/>
              </a:solidFill>
              <a:latin typeface="General Sans Regular"/>
              <a:sym typeface="General Sans Semibold"/>
            </a:endParaRPr>
          </a:p>
          <a:p>
            <a:pPr marL="285750" indent="-285750" defTabSz="1219169" hangingPunct="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kern="0">
                <a:solidFill>
                  <a:srgbClr val="001F38"/>
                </a:solidFill>
                <a:latin typeface="General Sans Regular"/>
                <a:sym typeface="General Sans Regular"/>
              </a:rPr>
              <a:t>Leader Guide</a:t>
            </a:r>
          </a:p>
          <a:p>
            <a:pPr marL="285750" indent="-285750" defTabSz="1219169" hangingPunct="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kern="0">
                <a:solidFill>
                  <a:srgbClr val="001F38"/>
                </a:solidFill>
                <a:latin typeface="General Sans Regular"/>
                <a:sym typeface="General Sans Regular"/>
              </a:rPr>
              <a:t>Unit Program Planner</a:t>
            </a:r>
          </a:p>
          <a:p>
            <a:pPr marL="285750" indent="-285750" defTabSz="1219169" hangingPunct="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kern="0">
                <a:solidFill>
                  <a:srgbClr val="001F38"/>
                </a:solidFill>
                <a:latin typeface="General Sans Regular"/>
                <a:sym typeface="General Sans Regular"/>
              </a:rPr>
              <a:t>Scout &amp; Parent Guide</a:t>
            </a:r>
          </a:p>
          <a:p>
            <a:pPr marL="285750" indent="-285750" defTabSz="1219169" hangingPunct="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kern="0">
                <a:solidFill>
                  <a:srgbClr val="001F38"/>
                </a:solidFill>
                <a:latin typeface="General Sans Regular"/>
                <a:sym typeface="General Sans Regular"/>
              </a:rPr>
              <a:t>Banner</a:t>
            </a:r>
          </a:p>
          <a:p>
            <a:pPr marL="285750" indent="-285750" defTabSz="1219169" hangingPunct="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kern="0">
                <a:solidFill>
                  <a:srgbClr val="001F38"/>
                </a:solidFill>
                <a:latin typeface="General Sans Regular"/>
                <a:sym typeface="General Sans Regular"/>
              </a:rPr>
              <a:t>Table Payments Sign</a:t>
            </a:r>
          </a:p>
          <a:p>
            <a:pPr marL="285750" indent="-285750" defTabSz="1219169" hangingPunct="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kern="0">
                <a:solidFill>
                  <a:srgbClr val="001F38"/>
                </a:solidFill>
                <a:latin typeface="General Sans Regular"/>
                <a:sym typeface="General Sans Regular"/>
              </a:rPr>
              <a:t>Scout Pitch</a:t>
            </a:r>
          </a:p>
          <a:p>
            <a:pPr marL="285750" indent="-285750" defTabSz="1219169" hangingPunct="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endParaRPr sz="2000" kern="0">
              <a:solidFill>
                <a:srgbClr val="001F38"/>
              </a:solidFill>
              <a:latin typeface="General Sans Regular"/>
              <a:sym typeface="General Sans Regular"/>
            </a:endParaRPr>
          </a:p>
        </p:txBody>
      </p:sp>
      <p:sp>
        <p:nvSpPr>
          <p:cNvPr id="239" name="Line"/>
          <p:cNvSpPr/>
          <p:nvPr/>
        </p:nvSpPr>
        <p:spPr>
          <a:xfrm flipV="1">
            <a:off x="7912972" y="2358235"/>
            <a:ext cx="1" cy="3929206"/>
          </a:xfrm>
          <a:prstGeom prst="line">
            <a:avLst/>
          </a:prstGeom>
          <a:ln w="63500">
            <a:solidFill>
              <a:srgbClr val="D02D2B"/>
            </a:solidFill>
            <a:custDash>
              <a:ds d="200000" sp="200000"/>
            </a:custDash>
            <a:miter lim="400000"/>
          </a:ln>
        </p:spPr>
        <p:txBody>
          <a:bodyPr lIns="25400" tIns="25400" rIns="25400" bIns="25400" anchor="ctr"/>
          <a:lstStyle/>
          <a:p>
            <a:pPr algn="ctr" defTabSz="1219169" hangingPunct="0"/>
            <a:endParaRPr sz="1200" kern="0">
              <a:solidFill>
                <a:srgbClr val="5E5E5E"/>
              </a:solidFill>
              <a:latin typeface="Helvetica Neue"/>
              <a:sym typeface="Helvetica Neue"/>
            </a:endParaRPr>
          </a:p>
        </p:txBody>
      </p:sp>
      <p:sp>
        <p:nvSpPr>
          <p:cNvPr id="3" name="Header">
            <a:extLst>
              <a:ext uri="{FF2B5EF4-FFF2-40B4-BE49-F238E27FC236}">
                <a16:creationId xmlns:a16="http://schemas.microsoft.com/office/drawing/2014/main" id="{C809EEEB-62C0-F06F-D793-25C34F19CF0A}"/>
              </a:ext>
            </a:extLst>
          </p:cNvPr>
          <p:cNvSpPr txBox="1"/>
          <p:nvPr/>
        </p:nvSpPr>
        <p:spPr>
          <a:xfrm>
            <a:off x="644863" y="312180"/>
            <a:ext cx="6898937" cy="728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defRPr sz="6800">
                <a:solidFill>
                  <a:srgbClr val="FFFFFF"/>
                </a:solidFill>
                <a:latin typeface="Cralter Sans Rough"/>
                <a:ea typeface="Cralter Sans Rough"/>
                <a:cs typeface="Cralter Sans Rough"/>
                <a:sym typeface="Cralter Sans Rough"/>
              </a:defRPr>
            </a:lvl1pPr>
          </a:lstStyle>
          <a:p>
            <a:pPr defTabSz="1219169" hangingPunct="0"/>
            <a:r>
              <a:rPr lang="en-US" sz="4400" kern="0" dirty="0">
                <a:ln>
                  <a:solidFill>
                    <a:schemeClr val="tx1"/>
                  </a:solidFill>
                </a:ln>
                <a:solidFill>
                  <a:srgbClr val="FFFF00"/>
                </a:solidFill>
                <a:latin typeface="Knights Quest" panose="00000400000000000000" pitchFamily="2" charset="0"/>
              </a:rPr>
              <a:t>Leader Training Helps</a:t>
            </a:r>
            <a:endParaRPr sz="4400" kern="0" dirty="0">
              <a:ln>
                <a:solidFill>
                  <a:schemeClr val="tx1"/>
                </a:solidFill>
              </a:ln>
              <a:solidFill>
                <a:srgbClr val="FFFF00"/>
              </a:solidFill>
              <a:latin typeface="Knights Quest" panose="00000400000000000000" pitchFamily="2" charset="0"/>
            </a:endParaRPr>
          </a:p>
        </p:txBody>
      </p:sp>
      <p:pic>
        <p:nvPicPr>
          <p:cNvPr id="6" name="Picture 5" descr="A qr code with a white background&#10;&#10;Description automatically generated">
            <a:extLst>
              <a:ext uri="{FF2B5EF4-FFF2-40B4-BE49-F238E27FC236}">
                <a16:creationId xmlns:a16="http://schemas.microsoft.com/office/drawing/2014/main" id="{15C5707B-C17E-E188-1EF4-7A7C8866B3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9546" y="1701800"/>
            <a:ext cx="2692908" cy="2692908"/>
          </a:xfrm>
          <a:prstGeom prst="rect">
            <a:avLst/>
          </a:prstGeom>
        </p:spPr>
      </p:pic>
      <p:pic>
        <p:nvPicPr>
          <p:cNvPr id="9" name="TreesLake-2.ai" descr="TreesLake-2.ai">
            <a:extLst>
              <a:ext uri="{FF2B5EF4-FFF2-40B4-BE49-F238E27FC236}">
                <a16:creationId xmlns:a16="http://schemas.microsoft.com/office/drawing/2014/main" id="{C5A7957E-ECA2-2BAB-CE90-17C6C458EF74}"/>
              </a:ext>
            </a:extLst>
          </p:cNvPr>
          <p:cNvPicPr>
            <a:picLocks noChangeAspect="1"/>
          </p:cNvPicPr>
          <p:nvPr/>
        </p:nvPicPr>
        <p:blipFill>
          <a:blip r:embed="rId3"/>
          <a:stretch>
            <a:fillRect/>
          </a:stretch>
        </p:blipFill>
        <p:spPr>
          <a:xfrm>
            <a:off x="9787135" y="4836587"/>
            <a:ext cx="1848271" cy="1450854"/>
          </a:xfrm>
          <a:prstGeom prst="rect">
            <a:avLst/>
          </a:prstGeom>
          <a:ln w="12700">
            <a:miter lim="400000"/>
          </a:ln>
        </p:spPr>
      </p:pic>
      <p:pic>
        <p:nvPicPr>
          <p:cNvPr id="10" name="tent-2.ai" descr="tent-2.ai">
            <a:extLst>
              <a:ext uri="{FF2B5EF4-FFF2-40B4-BE49-F238E27FC236}">
                <a16:creationId xmlns:a16="http://schemas.microsoft.com/office/drawing/2014/main" id="{9595E0B0-D2EA-B741-8095-59E55C10D980}"/>
              </a:ext>
            </a:extLst>
          </p:cNvPr>
          <p:cNvPicPr>
            <a:picLocks noChangeAspect="1"/>
          </p:cNvPicPr>
          <p:nvPr/>
        </p:nvPicPr>
        <p:blipFill>
          <a:blip r:embed="rId4"/>
          <a:stretch>
            <a:fillRect/>
          </a:stretch>
        </p:blipFill>
        <p:spPr>
          <a:xfrm>
            <a:off x="8520897" y="5562014"/>
            <a:ext cx="1398524" cy="771214"/>
          </a:xfrm>
          <a:prstGeom prst="rect">
            <a:avLst/>
          </a:prstGeom>
          <a:ln w="12700">
            <a:miter lim="400000"/>
          </a:ln>
        </p:spPr>
      </p:pic>
    </p:spTree>
    <p:extLst>
      <p:ext uri="{BB962C8B-B14F-4D97-AF65-F5344CB8AC3E}">
        <p14:creationId xmlns:p14="http://schemas.microsoft.com/office/powerpoint/2010/main" val="322140393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07167D-CE3B-4F86-BB97-20F9374ED6EC}"/>
              </a:ext>
            </a:extLst>
          </p:cNvPr>
          <p:cNvSpPr txBox="1"/>
          <p:nvPr/>
        </p:nvSpPr>
        <p:spPr>
          <a:xfrm>
            <a:off x="549578" y="2510725"/>
            <a:ext cx="5966848" cy="2324746"/>
          </a:xfrm>
          <a:prstGeom prst="rect">
            <a:avLst/>
          </a:prstGeom>
          <a:noFill/>
        </p:spPr>
        <p:txBody>
          <a:bodyPr wrap="square" rtlCol="0" anchor="t">
            <a:noAutofit/>
          </a:bodyPr>
          <a:lstStyle/>
          <a:p>
            <a:pPr algn="ctr"/>
            <a:r>
              <a:rPr lang="en-US" sz="6600" b="1" dirty="0">
                <a:ln>
                  <a:solidFill>
                    <a:schemeClr val="tx1"/>
                  </a:solidFill>
                </a:ln>
                <a:solidFill>
                  <a:srgbClr val="FFFF00"/>
                </a:solidFill>
                <a:latin typeface="Knights Quest" panose="00000400000000000000" pitchFamily="2" charset="0"/>
                <a:cs typeface="Arial" panose="020B0604020202020204" pitchFamily="34" charset="0"/>
              </a:rPr>
              <a:t>selling the product</a:t>
            </a:r>
            <a:endParaRPr lang="en-US" sz="5400" dirty="0">
              <a:ln>
                <a:solidFill>
                  <a:schemeClr val="tx1"/>
                </a:solidFill>
              </a:ln>
              <a:solidFill>
                <a:srgbClr val="FFFF00"/>
              </a:solidFill>
              <a:latin typeface="Knights Quest" panose="00000400000000000000" pitchFamily="2" charset="0"/>
              <a:cs typeface="Arial" panose="020B0604020202020204" pitchFamily="34" charset="0"/>
            </a:endParaRPr>
          </a:p>
          <a:p>
            <a:pPr algn="ctr"/>
            <a:endParaRPr lang="en-US" sz="4000" dirty="0">
              <a:ln>
                <a:solidFill>
                  <a:schemeClr val="tx1"/>
                </a:solidFill>
              </a:ln>
              <a:solidFill>
                <a:srgbClr val="FFFF00"/>
              </a:solidFill>
              <a:latin typeface="Aharoni" panose="02010803020104030203" pitchFamily="2" charset="-79"/>
              <a:cs typeface="Aharoni" panose="02010803020104030203" pitchFamily="2" charset="-79"/>
            </a:endParaRPr>
          </a:p>
        </p:txBody>
      </p:sp>
      <p:pic>
        <p:nvPicPr>
          <p:cNvPr id="3" name="Picture 2" descr="A cartoon dragon with fire coming out of a shield&#10;&#10;Description automatically generated">
            <a:extLst>
              <a:ext uri="{FF2B5EF4-FFF2-40B4-BE49-F238E27FC236}">
                <a16:creationId xmlns:a16="http://schemas.microsoft.com/office/drawing/2014/main" id="{25EAC861-657B-6278-D648-A3A8D2C87B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135" y="1215190"/>
            <a:ext cx="4044181" cy="4223084"/>
          </a:xfrm>
          <a:prstGeom prst="rect">
            <a:avLst/>
          </a:prstGeom>
        </p:spPr>
      </p:pic>
    </p:spTree>
    <p:extLst>
      <p:ext uri="{BB962C8B-B14F-4D97-AF65-F5344CB8AC3E}">
        <p14:creationId xmlns:p14="http://schemas.microsoft.com/office/powerpoint/2010/main" val="128896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A54247B-4570-D262-3E17-39A8D50AFB9E}"/>
              </a:ext>
            </a:extLst>
          </p:cNvPr>
          <p:cNvPicPr>
            <a:picLocks noChangeAspect="1"/>
          </p:cNvPicPr>
          <p:nvPr/>
        </p:nvPicPr>
        <p:blipFill>
          <a:blip r:embed="rId2"/>
          <a:stretch>
            <a:fillRect/>
          </a:stretch>
        </p:blipFill>
        <p:spPr>
          <a:xfrm>
            <a:off x="5029200" y="4073790"/>
            <a:ext cx="6543058" cy="2365453"/>
          </a:xfrm>
          <a:prstGeom prst="rect">
            <a:avLst/>
          </a:prstGeom>
        </p:spPr>
      </p:pic>
      <p:pic>
        <p:nvPicPr>
          <p:cNvPr id="315" name="514x514-TE-APP-Products-PoppingCorn.png" descr="514x514-TE-APP-Products-PoppingCorn.png"/>
          <p:cNvPicPr>
            <a:picLocks noChangeAspect="1"/>
          </p:cNvPicPr>
          <p:nvPr/>
        </p:nvPicPr>
        <p:blipFill>
          <a:blip r:embed="rId3"/>
          <a:stretch>
            <a:fillRect/>
          </a:stretch>
        </p:blipFill>
        <p:spPr>
          <a:xfrm>
            <a:off x="8009676" y="1721532"/>
            <a:ext cx="1939296" cy="1939296"/>
          </a:xfrm>
          <a:prstGeom prst="rect">
            <a:avLst/>
          </a:prstGeom>
          <a:ln w="12700">
            <a:miter lim="400000"/>
          </a:ln>
        </p:spPr>
      </p:pic>
      <p:pic>
        <p:nvPicPr>
          <p:cNvPr id="316" name="514x514-TE-APP-Products-SaltedCaramel.png" descr="514x514-TE-APP-Products-SaltedCaramel.png"/>
          <p:cNvPicPr>
            <a:picLocks noChangeAspect="1"/>
          </p:cNvPicPr>
          <p:nvPr/>
        </p:nvPicPr>
        <p:blipFill>
          <a:blip r:embed="rId4"/>
          <a:stretch>
            <a:fillRect/>
          </a:stretch>
        </p:blipFill>
        <p:spPr>
          <a:xfrm>
            <a:off x="2515498" y="1730140"/>
            <a:ext cx="1939296" cy="1939296"/>
          </a:xfrm>
          <a:prstGeom prst="rect">
            <a:avLst/>
          </a:prstGeom>
          <a:ln w="12700">
            <a:miter lim="400000"/>
          </a:ln>
        </p:spPr>
      </p:pic>
      <p:pic>
        <p:nvPicPr>
          <p:cNvPr id="318" name="514x514-TE-APP-Products-Smores.png" descr="514x514-TE-APP-Products-Smores.png"/>
          <p:cNvPicPr>
            <a:picLocks noChangeAspect="1"/>
          </p:cNvPicPr>
          <p:nvPr/>
        </p:nvPicPr>
        <p:blipFill>
          <a:blip r:embed="rId5"/>
          <a:stretch>
            <a:fillRect/>
          </a:stretch>
        </p:blipFill>
        <p:spPr>
          <a:xfrm>
            <a:off x="4357543" y="1721532"/>
            <a:ext cx="1939296" cy="1939296"/>
          </a:xfrm>
          <a:prstGeom prst="rect">
            <a:avLst/>
          </a:prstGeom>
          <a:ln w="12700">
            <a:miter lim="400000"/>
          </a:ln>
        </p:spPr>
      </p:pic>
      <p:pic>
        <p:nvPicPr>
          <p:cNvPr id="319" name="514x514-TE-APP-Products-SweetSaltyKettleCorn.png" descr="514x514-TE-APP-Products-SweetSaltyKettleCorn.png"/>
          <p:cNvPicPr>
            <a:picLocks noChangeAspect="1"/>
          </p:cNvPicPr>
          <p:nvPr/>
        </p:nvPicPr>
        <p:blipFill>
          <a:blip r:embed="rId6"/>
          <a:stretch>
            <a:fillRect/>
          </a:stretch>
        </p:blipFill>
        <p:spPr>
          <a:xfrm>
            <a:off x="9803505" y="1749514"/>
            <a:ext cx="1939296" cy="1939296"/>
          </a:xfrm>
          <a:prstGeom prst="rect">
            <a:avLst/>
          </a:prstGeom>
          <a:ln w="12700">
            <a:miter lim="400000"/>
          </a:ln>
        </p:spPr>
      </p:pic>
      <p:pic>
        <p:nvPicPr>
          <p:cNvPr id="320" name="514x514-TE-APP-Products-UnbelievableButter.png" descr="514x514-TE-APP-Products-UnbelievableButter.png"/>
          <p:cNvPicPr>
            <a:picLocks noChangeAspect="1"/>
          </p:cNvPicPr>
          <p:nvPr/>
        </p:nvPicPr>
        <p:blipFill>
          <a:blip r:embed="rId7"/>
          <a:stretch>
            <a:fillRect/>
          </a:stretch>
        </p:blipFill>
        <p:spPr>
          <a:xfrm>
            <a:off x="518773" y="1670506"/>
            <a:ext cx="1939296" cy="1939296"/>
          </a:xfrm>
          <a:prstGeom prst="rect">
            <a:avLst/>
          </a:prstGeom>
          <a:ln w="12700">
            <a:miter lim="400000"/>
          </a:ln>
        </p:spPr>
      </p:pic>
      <p:pic>
        <p:nvPicPr>
          <p:cNvPr id="321" name="514x514-TE-APP-Products-WhiteCheddar.png" descr="514x514-TE-APP-Products-WhiteCheddar.png"/>
          <p:cNvPicPr>
            <a:picLocks noChangeAspect="1"/>
          </p:cNvPicPr>
          <p:nvPr/>
        </p:nvPicPr>
        <p:blipFill>
          <a:blip r:embed="rId8"/>
          <a:stretch>
            <a:fillRect/>
          </a:stretch>
        </p:blipFill>
        <p:spPr>
          <a:xfrm>
            <a:off x="6177803" y="1750145"/>
            <a:ext cx="1939296" cy="1939296"/>
          </a:xfrm>
          <a:prstGeom prst="rect">
            <a:avLst/>
          </a:prstGeom>
          <a:ln w="12700">
            <a:miter lim="400000"/>
          </a:ln>
        </p:spPr>
      </p:pic>
      <p:sp>
        <p:nvSpPr>
          <p:cNvPr id="2" name="Circle">
            <a:extLst>
              <a:ext uri="{FF2B5EF4-FFF2-40B4-BE49-F238E27FC236}">
                <a16:creationId xmlns:a16="http://schemas.microsoft.com/office/drawing/2014/main" id="{C0CC2F77-4B92-4058-3E77-5272C4B6D7F7}"/>
              </a:ext>
            </a:extLst>
          </p:cNvPr>
          <p:cNvSpPr/>
          <p:nvPr/>
        </p:nvSpPr>
        <p:spPr>
          <a:xfrm>
            <a:off x="449200" y="1805675"/>
            <a:ext cx="526047" cy="526047"/>
          </a:xfrm>
          <a:prstGeom prst="ellipse">
            <a:avLst/>
          </a:prstGeom>
          <a:solidFill>
            <a:srgbClr val="001F38"/>
          </a:solidFill>
          <a:ln w="12700" cap="flat">
            <a:noFill/>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3" name="Header">
            <a:extLst>
              <a:ext uri="{FF2B5EF4-FFF2-40B4-BE49-F238E27FC236}">
                <a16:creationId xmlns:a16="http://schemas.microsoft.com/office/drawing/2014/main" id="{67F9E9E3-FF03-CDD6-0D6A-439091F4B9C9}"/>
              </a:ext>
            </a:extLst>
          </p:cNvPr>
          <p:cNvSpPr txBox="1"/>
          <p:nvPr/>
        </p:nvSpPr>
        <p:spPr>
          <a:xfrm>
            <a:off x="1255363" y="312180"/>
            <a:ext cx="7888637" cy="72840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defRPr sz="6800">
                <a:solidFill>
                  <a:srgbClr val="FFFFFF"/>
                </a:solidFill>
                <a:latin typeface="Cralter Sans Rough"/>
                <a:ea typeface="Cralter Sans Rough"/>
                <a:cs typeface="Cralter Sans Rough"/>
                <a:sym typeface="Cralter Sans Rough"/>
              </a:defRPr>
            </a:lvl1pPr>
          </a:lstStyle>
          <a:p>
            <a:r>
              <a:rPr lang="en-US" sz="4400" b="1" dirty="0">
                <a:ln>
                  <a:solidFill>
                    <a:schemeClr val="tx1"/>
                  </a:solidFill>
                </a:ln>
                <a:solidFill>
                  <a:srgbClr val="FFFF00"/>
                </a:solidFill>
                <a:latin typeface="Knights Quest" panose="00000400000000000000" pitchFamily="2" charset="0"/>
              </a:rPr>
              <a:t>Products</a:t>
            </a:r>
          </a:p>
        </p:txBody>
      </p:sp>
      <p:sp>
        <p:nvSpPr>
          <p:cNvPr id="6" name="$20">
            <a:extLst>
              <a:ext uri="{FF2B5EF4-FFF2-40B4-BE49-F238E27FC236}">
                <a16:creationId xmlns:a16="http://schemas.microsoft.com/office/drawing/2014/main" id="{EADA3F91-1915-3F82-BC7E-C1588B54ACA7}"/>
              </a:ext>
            </a:extLst>
          </p:cNvPr>
          <p:cNvSpPr txBox="1"/>
          <p:nvPr/>
        </p:nvSpPr>
        <p:spPr>
          <a:xfrm>
            <a:off x="523754" y="1916145"/>
            <a:ext cx="486396" cy="305107"/>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ctr">
            <a:noAutofit/>
          </a:bodyPr>
          <a:lstStyle/>
          <a:p>
            <a:pPr algn="l">
              <a:defRPr sz="5500">
                <a:solidFill>
                  <a:srgbClr val="FAF9F7"/>
                </a:solidFill>
                <a:latin typeface="General Sans Semibold"/>
                <a:ea typeface="General Sans Semibold"/>
                <a:cs typeface="General Sans Semibold"/>
                <a:sym typeface="General Sans Semibold"/>
              </a:defRPr>
            </a:pPr>
            <a:r>
              <a:rPr sz="1150" baseline="43478"/>
              <a:t>$</a:t>
            </a:r>
            <a:r>
              <a:rPr sz="2000"/>
              <a:t>2</a:t>
            </a:r>
            <a:r>
              <a:rPr lang="en-US" sz="2000"/>
              <a:t>5</a:t>
            </a:r>
            <a:endParaRPr sz="2000"/>
          </a:p>
        </p:txBody>
      </p:sp>
      <p:sp>
        <p:nvSpPr>
          <p:cNvPr id="7" name="Circle">
            <a:extLst>
              <a:ext uri="{FF2B5EF4-FFF2-40B4-BE49-F238E27FC236}">
                <a16:creationId xmlns:a16="http://schemas.microsoft.com/office/drawing/2014/main" id="{463FE9A4-6A62-97F5-0437-6D65AD9DBB53}"/>
              </a:ext>
            </a:extLst>
          </p:cNvPr>
          <p:cNvSpPr/>
          <p:nvPr/>
        </p:nvSpPr>
        <p:spPr>
          <a:xfrm>
            <a:off x="2667328" y="1805675"/>
            <a:ext cx="526047" cy="526047"/>
          </a:xfrm>
          <a:prstGeom prst="ellipse">
            <a:avLst/>
          </a:prstGeom>
          <a:solidFill>
            <a:srgbClr val="001F38"/>
          </a:solidFill>
          <a:ln w="12700" cap="flat">
            <a:noFill/>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18" name="TextBox 17">
            <a:extLst>
              <a:ext uri="{FF2B5EF4-FFF2-40B4-BE49-F238E27FC236}">
                <a16:creationId xmlns:a16="http://schemas.microsoft.com/office/drawing/2014/main" id="{704E0461-46D4-226A-F0B1-7F41204B819B}"/>
              </a:ext>
            </a:extLst>
          </p:cNvPr>
          <p:cNvSpPr txBox="1"/>
          <p:nvPr/>
        </p:nvSpPr>
        <p:spPr>
          <a:xfrm>
            <a:off x="366535" y="4517852"/>
            <a:ext cx="4303417" cy="15619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182880" defTabSz="457200">
              <a:spcAft>
                <a:spcPts val="900"/>
              </a:spcAft>
              <a:buFont typeface="Arial" panose="020B0604020202020204" pitchFamily="34" charset="0"/>
              <a:buChar char="•"/>
              <a:defRPr/>
            </a:pPr>
            <a:r>
              <a:rPr lang="en-US" sz="2200" dirty="0">
                <a:solidFill>
                  <a:prstClr val="black"/>
                </a:solidFill>
                <a:latin typeface="Calibri" panose="020F0502020204030204"/>
                <a:cs typeface="Arial" panose="020B0604020202020204" pitchFamily="34" charset="0"/>
              </a:rPr>
              <a:t>Products and flavors consumers purchase every day. </a:t>
            </a:r>
          </a:p>
          <a:p>
            <a:pPr marL="342900" indent="-182880" defTabSz="457200">
              <a:spcAft>
                <a:spcPts val="600"/>
              </a:spcAft>
              <a:buFont typeface="Arial" panose="020B0604020202020204" pitchFamily="34" charset="0"/>
              <a:buChar char="•"/>
              <a:defRPr/>
            </a:pPr>
            <a:r>
              <a:rPr lang="en-US" sz="2200" dirty="0">
                <a:solidFill>
                  <a:prstClr val="black"/>
                </a:solidFill>
                <a:latin typeface="Calibri" panose="020F0502020204030204"/>
                <a:cs typeface="Arial" panose="020B0604020202020204" pitchFamily="34" charset="0"/>
              </a:rPr>
              <a:t>Fewer products simplifies the sale for Councils, Units &amp; Scouts. </a:t>
            </a:r>
          </a:p>
        </p:txBody>
      </p:sp>
      <p:pic>
        <p:nvPicPr>
          <p:cNvPr id="19" name="514x514-Donations-HeroesAndHelpers.png" descr="514x514-Donations-HeroesAndHelpers.png">
            <a:extLst>
              <a:ext uri="{FF2B5EF4-FFF2-40B4-BE49-F238E27FC236}">
                <a16:creationId xmlns:a16="http://schemas.microsoft.com/office/drawing/2014/main" id="{D61C7BA8-1CB0-7C85-5CF3-7AD7E7585302}"/>
              </a:ext>
            </a:extLst>
          </p:cNvPr>
          <p:cNvPicPr>
            <a:picLocks noChangeAspect="1"/>
          </p:cNvPicPr>
          <p:nvPr/>
        </p:nvPicPr>
        <p:blipFill>
          <a:blip r:embed="rId9"/>
          <a:stretch>
            <a:fillRect/>
          </a:stretch>
        </p:blipFill>
        <p:spPr>
          <a:xfrm>
            <a:off x="9437572" y="4318123"/>
            <a:ext cx="1876787" cy="1876787"/>
          </a:xfrm>
          <a:prstGeom prst="rect">
            <a:avLst/>
          </a:prstGeom>
          <a:ln w="12700">
            <a:miter lim="400000"/>
          </a:ln>
        </p:spPr>
      </p:pic>
      <p:sp>
        <p:nvSpPr>
          <p:cNvPr id="20" name="Header…">
            <a:extLst>
              <a:ext uri="{FF2B5EF4-FFF2-40B4-BE49-F238E27FC236}">
                <a16:creationId xmlns:a16="http://schemas.microsoft.com/office/drawing/2014/main" id="{3792DDE5-60BB-E70E-6D50-150F5EDF5E4B}"/>
              </a:ext>
            </a:extLst>
          </p:cNvPr>
          <p:cNvSpPr txBox="1"/>
          <p:nvPr/>
        </p:nvSpPr>
        <p:spPr>
          <a:xfrm>
            <a:off x="5555977" y="4301374"/>
            <a:ext cx="3757246" cy="19749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p>
            <a:pPr>
              <a:spcAft>
                <a:spcPts val="600"/>
              </a:spcAft>
              <a:buSzPct val="123000"/>
              <a:defRPr sz="3500">
                <a:solidFill>
                  <a:srgbClr val="001F38"/>
                </a:solidFill>
                <a:latin typeface="General Sans Regular"/>
                <a:ea typeface="General Sans Regular"/>
                <a:cs typeface="General Sans Regular"/>
                <a:sym typeface="General Sans Regular"/>
              </a:defRPr>
            </a:pPr>
            <a:r>
              <a:rPr lang="en-US" sz="2000" b="1"/>
              <a:t>Heroes &amp; Helpers Donations</a:t>
            </a:r>
          </a:p>
          <a:p>
            <a:pPr>
              <a:buSzPct val="123000"/>
              <a:defRPr sz="3500">
                <a:solidFill>
                  <a:srgbClr val="001F38"/>
                </a:solidFill>
                <a:latin typeface="General Sans Regular"/>
                <a:ea typeface="General Sans Regular"/>
                <a:cs typeface="General Sans Regular"/>
                <a:sym typeface="General Sans Regular"/>
              </a:defRPr>
            </a:pPr>
            <a:r>
              <a:rPr lang="en-US" sz="2000"/>
              <a:t>Donations in App will be automatically processed nightly &amp; reflected on Unit orders, eliminating manual ordering, and saving time! </a:t>
            </a:r>
          </a:p>
        </p:txBody>
      </p:sp>
      <p:sp>
        <p:nvSpPr>
          <p:cNvPr id="8" name="Circle">
            <a:extLst>
              <a:ext uri="{FF2B5EF4-FFF2-40B4-BE49-F238E27FC236}">
                <a16:creationId xmlns:a16="http://schemas.microsoft.com/office/drawing/2014/main" id="{2828B3EC-1B56-B70B-A4F2-61E66C5D177E}"/>
              </a:ext>
            </a:extLst>
          </p:cNvPr>
          <p:cNvSpPr/>
          <p:nvPr/>
        </p:nvSpPr>
        <p:spPr>
          <a:xfrm>
            <a:off x="4507533" y="1804028"/>
            <a:ext cx="526047" cy="526047"/>
          </a:xfrm>
          <a:prstGeom prst="ellipse">
            <a:avLst/>
          </a:prstGeom>
          <a:solidFill>
            <a:srgbClr val="001F38"/>
          </a:solidFill>
          <a:ln w="12700" cap="flat">
            <a:noFill/>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9" name="Circle">
            <a:extLst>
              <a:ext uri="{FF2B5EF4-FFF2-40B4-BE49-F238E27FC236}">
                <a16:creationId xmlns:a16="http://schemas.microsoft.com/office/drawing/2014/main" id="{1F3075F5-677E-3DF7-4542-EA6C0D01C278}"/>
              </a:ext>
            </a:extLst>
          </p:cNvPr>
          <p:cNvSpPr/>
          <p:nvPr/>
        </p:nvSpPr>
        <p:spPr>
          <a:xfrm>
            <a:off x="6364304" y="1804028"/>
            <a:ext cx="526047" cy="526047"/>
          </a:xfrm>
          <a:prstGeom prst="ellipse">
            <a:avLst/>
          </a:prstGeom>
          <a:solidFill>
            <a:srgbClr val="001F38"/>
          </a:solidFill>
          <a:ln w="12700" cap="flat">
            <a:noFill/>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10" name="Circle">
            <a:extLst>
              <a:ext uri="{FF2B5EF4-FFF2-40B4-BE49-F238E27FC236}">
                <a16:creationId xmlns:a16="http://schemas.microsoft.com/office/drawing/2014/main" id="{D5E7CF23-624A-0704-D059-F48E4AE3D3D0}"/>
              </a:ext>
            </a:extLst>
          </p:cNvPr>
          <p:cNvSpPr/>
          <p:nvPr/>
        </p:nvSpPr>
        <p:spPr>
          <a:xfrm>
            <a:off x="8246539" y="1804027"/>
            <a:ext cx="526047" cy="526047"/>
          </a:xfrm>
          <a:prstGeom prst="ellipse">
            <a:avLst/>
          </a:prstGeom>
          <a:solidFill>
            <a:srgbClr val="001F38"/>
          </a:solidFill>
          <a:ln w="12700" cap="flat">
            <a:noFill/>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11" name="Circle">
            <a:extLst>
              <a:ext uri="{FF2B5EF4-FFF2-40B4-BE49-F238E27FC236}">
                <a16:creationId xmlns:a16="http://schemas.microsoft.com/office/drawing/2014/main" id="{CD4C7BD0-CBC0-8403-FA66-C47B8BC70386}"/>
              </a:ext>
            </a:extLst>
          </p:cNvPr>
          <p:cNvSpPr/>
          <p:nvPr/>
        </p:nvSpPr>
        <p:spPr>
          <a:xfrm>
            <a:off x="9870691" y="1802958"/>
            <a:ext cx="526047" cy="526047"/>
          </a:xfrm>
          <a:prstGeom prst="ellipse">
            <a:avLst/>
          </a:prstGeom>
          <a:solidFill>
            <a:srgbClr val="001F38"/>
          </a:solidFill>
          <a:ln w="12700" cap="flat">
            <a:noFill/>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12" name="$20">
            <a:extLst>
              <a:ext uri="{FF2B5EF4-FFF2-40B4-BE49-F238E27FC236}">
                <a16:creationId xmlns:a16="http://schemas.microsoft.com/office/drawing/2014/main" id="{3B4DD911-E110-DC51-489D-AD608CB2CA07}"/>
              </a:ext>
            </a:extLst>
          </p:cNvPr>
          <p:cNvSpPr txBox="1"/>
          <p:nvPr/>
        </p:nvSpPr>
        <p:spPr>
          <a:xfrm>
            <a:off x="2728580" y="1913428"/>
            <a:ext cx="486396" cy="305107"/>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ctr">
            <a:noAutofit/>
          </a:bodyPr>
          <a:lstStyle/>
          <a:p>
            <a:pPr algn="l">
              <a:defRPr sz="5500">
                <a:solidFill>
                  <a:srgbClr val="FAF9F7"/>
                </a:solidFill>
                <a:latin typeface="General Sans Semibold"/>
                <a:ea typeface="General Sans Semibold"/>
                <a:cs typeface="General Sans Semibold"/>
                <a:sym typeface="General Sans Semibold"/>
              </a:defRPr>
            </a:pPr>
            <a:r>
              <a:rPr sz="1150" baseline="43478"/>
              <a:t>$</a:t>
            </a:r>
            <a:r>
              <a:rPr sz="2000"/>
              <a:t>2</a:t>
            </a:r>
            <a:r>
              <a:rPr lang="en-US" sz="2000"/>
              <a:t>5</a:t>
            </a:r>
            <a:endParaRPr sz="2000"/>
          </a:p>
        </p:txBody>
      </p:sp>
      <p:sp>
        <p:nvSpPr>
          <p:cNvPr id="13" name="$20">
            <a:extLst>
              <a:ext uri="{FF2B5EF4-FFF2-40B4-BE49-F238E27FC236}">
                <a16:creationId xmlns:a16="http://schemas.microsoft.com/office/drawing/2014/main" id="{25224DBD-8438-F384-AF2A-301AC36A8DD5}"/>
              </a:ext>
            </a:extLst>
          </p:cNvPr>
          <p:cNvSpPr txBox="1"/>
          <p:nvPr/>
        </p:nvSpPr>
        <p:spPr>
          <a:xfrm>
            <a:off x="4589710" y="1913428"/>
            <a:ext cx="486396" cy="305107"/>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ctr">
            <a:noAutofit/>
          </a:bodyPr>
          <a:lstStyle/>
          <a:p>
            <a:pPr algn="l">
              <a:defRPr sz="5500">
                <a:solidFill>
                  <a:srgbClr val="FAF9F7"/>
                </a:solidFill>
                <a:latin typeface="General Sans Semibold"/>
                <a:ea typeface="General Sans Semibold"/>
                <a:cs typeface="General Sans Semibold"/>
                <a:sym typeface="General Sans Semibold"/>
              </a:defRPr>
            </a:pPr>
            <a:r>
              <a:rPr sz="1150" baseline="43478"/>
              <a:t>$</a:t>
            </a:r>
            <a:r>
              <a:rPr sz="2000"/>
              <a:t>2</a:t>
            </a:r>
            <a:r>
              <a:rPr lang="en-US" sz="2000"/>
              <a:t>5</a:t>
            </a:r>
            <a:endParaRPr sz="2000"/>
          </a:p>
        </p:txBody>
      </p:sp>
      <p:sp>
        <p:nvSpPr>
          <p:cNvPr id="15" name="$20">
            <a:extLst>
              <a:ext uri="{FF2B5EF4-FFF2-40B4-BE49-F238E27FC236}">
                <a16:creationId xmlns:a16="http://schemas.microsoft.com/office/drawing/2014/main" id="{0498E0E8-FAF2-1AC8-0841-F85E537192DC}"/>
              </a:ext>
            </a:extLst>
          </p:cNvPr>
          <p:cNvSpPr txBox="1"/>
          <p:nvPr/>
        </p:nvSpPr>
        <p:spPr>
          <a:xfrm>
            <a:off x="6445063" y="1913428"/>
            <a:ext cx="486396" cy="305107"/>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ctr">
            <a:noAutofit/>
          </a:bodyPr>
          <a:lstStyle/>
          <a:p>
            <a:pPr algn="l">
              <a:defRPr sz="5500">
                <a:solidFill>
                  <a:srgbClr val="FAF9F7"/>
                </a:solidFill>
                <a:latin typeface="General Sans Semibold"/>
                <a:ea typeface="General Sans Semibold"/>
                <a:cs typeface="General Sans Semibold"/>
                <a:sym typeface="General Sans Semibold"/>
              </a:defRPr>
            </a:pPr>
            <a:r>
              <a:rPr sz="1150" baseline="43478"/>
              <a:t>$</a:t>
            </a:r>
            <a:r>
              <a:rPr sz="2000"/>
              <a:t>2</a:t>
            </a:r>
            <a:r>
              <a:rPr lang="en-US" sz="2000"/>
              <a:t>0</a:t>
            </a:r>
            <a:endParaRPr sz="2000"/>
          </a:p>
        </p:txBody>
      </p:sp>
      <p:sp>
        <p:nvSpPr>
          <p:cNvPr id="17" name="$20">
            <a:extLst>
              <a:ext uri="{FF2B5EF4-FFF2-40B4-BE49-F238E27FC236}">
                <a16:creationId xmlns:a16="http://schemas.microsoft.com/office/drawing/2014/main" id="{A016D3A6-CBDA-D98A-1E5F-11093436FCF5}"/>
              </a:ext>
            </a:extLst>
          </p:cNvPr>
          <p:cNvSpPr txBox="1"/>
          <p:nvPr/>
        </p:nvSpPr>
        <p:spPr>
          <a:xfrm>
            <a:off x="9941805" y="1885336"/>
            <a:ext cx="486396" cy="305107"/>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ctr">
            <a:noAutofit/>
          </a:bodyPr>
          <a:lstStyle/>
          <a:p>
            <a:pPr algn="l">
              <a:defRPr sz="5500">
                <a:solidFill>
                  <a:srgbClr val="FAF9F7"/>
                </a:solidFill>
                <a:latin typeface="General Sans Semibold"/>
                <a:ea typeface="General Sans Semibold"/>
                <a:cs typeface="General Sans Semibold"/>
                <a:sym typeface="General Sans Semibold"/>
              </a:defRPr>
            </a:pPr>
            <a:r>
              <a:rPr sz="1150" baseline="43478"/>
              <a:t>$</a:t>
            </a:r>
            <a:r>
              <a:rPr lang="en-US" sz="2000"/>
              <a:t>15</a:t>
            </a:r>
            <a:endParaRPr sz="2000"/>
          </a:p>
        </p:txBody>
      </p:sp>
      <p:pic>
        <p:nvPicPr>
          <p:cNvPr id="25" name="circle-2.ai" descr="circle-2.ai">
            <a:extLst>
              <a:ext uri="{FF2B5EF4-FFF2-40B4-BE49-F238E27FC236}">
                <a16:creationId xmlns:a16="http://schemas.microsoft.com/office/drawing/2014/main" id="{A1B051EA-5FF5-5DB4-C336-9126029F0197}"/>
              </a:ext>
            </a:extLst>
          </p:cNvPr>
          <p:cNvPicPr>
            <a:picLocks noChangeAspect="1"/>
          </p:cNvPicPr>
          <p:nvPr/>
        </p:nvPicPr>
        <p:blipFill>
          <a:blip r:embed="rId10"/>
          <a:stretch>
            <a:fillRect/>
          </a:stretch>
        </p:blipFill>
        <p:spPr>
          <a:xfrm>
            <a:off x="4778305" y="3980520"/>
            <a:ext cx="890706" cy="675205"/>
          </a:xfrm>
          <a:prstGeom prst="rect">
            <a:avLst/>
          </a:prstGeom>
          <a:ln w="12700">
            <a:miter lim="400000"/>
          </a:ln>
        </p:spPr>
      </p:pic>
      <p:sp>
        <p:nvSpPr>
          <p:cNvPr id="26" name="$20">
            <a:extLst>
              <a:ext uri="{FF2B5EF4-FFF2-40B4-BE49-F238E27FC236}">
                <a16:creationId xmlns:a16="http://schemas.microsoft.com/office/drawing/2014/main" id="{9A06A046-8531-64D0-68A8-04BB9893B089}"/>
              </a:ext>
            </a:extLst>
          </p:cNvPr>
          <p:cNvSpPr txBox="1"/>
          <p:nvPr/>
        </p:nvSpPr>
        <p:spPr>
          <a:xfrm>
            <a:off x="4946757" y="4304944"/>
            <a:ext cx="889695" cy="51114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ctr">
            <a:noAutofit/>
          </a:bodyPr>
          <a:lstStyle/>
          <a:p>
            <a:pPr algn="l">
              <a:defRPr sz="5500">
                <a:solidFill>
                  <a:srgbClr val="FAF9F7"/>
                </a:solidFill>
                <a:latin typeface="General Sans Semibold"/>
                <a:ea typeface="General Sans Semibold"/>
                <a:cs typeface="General Sans Semibold"/>
                <a:sym typeface="General Sans Semibold"/>
              </a:defRPr>
            </a:pPr>
            <a:r>
              <a:rPr lang="en-US" sz="3300" b="1" baseline="43478"/>
              <a:t>NEW</a:t>
            </a:r>
            <a:endParaRPr sz="2700" b="1"/>
          </a:p>
        </p:txBody>
      </p:sp>
      <p:sp>
        <p:nvSpPr>
          <p:cNvPr id="14" name="$20">
            <a:extLst>
              <a:ext uri="{FF2B5EF4-FFF2-40B4-BE49-F238E27FC236}">
                <a16:creationId xmlns:a16="http://schemas.microsoft.com/office/drawing/2014/main" id="{1C9BCB2D-3F54-F2FD-7B35-092E376561E6}"/>
              </a:ext>
            </a:extLst>
          </p:cNvPr>
          <p:cNvSpPr txBox="1"/>
          <p:nvPr/>
        </p:nvSpPr>
        <p:spPr>
          <a:xfrm>
            <a:off x="8273937" y="1887352"/>
            <a:ext cx="486396" cy="3051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noAutofit/>
          </a:bodyPr>
          <a:lstStyle/>
          <a:p>
            <a:pPr algn="l">
              <a:defRPr sz="5500">
                <a:solidFill>
                  <a:srgbClr val="FAF9F7"/>
                </a:solidFill>
                <a:latin typeface="General Sans Semibold"/>
                <a:ea typeface="General Sans Semibold"/>
                <a:cs typeface="General Sans Semibold"/>
                <a:sym typeface="General Sans Semibold"/>
              </a:defRPr>
            </a:pPr>
            <a:r>
              <a:rPr sz="1150" baseline="43478" dirty="0"/>
              <a:t>$</a:t>
            </a:r>
            <a:r>
              <a:rPr lang="en-US" sz="2000" dirty="0"/>
              <a:t>17</a:t>
            </a:r>
            <a:endParaRPr sz="2000" dirty="0"/>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7C22B3F-9342-74EC-5709-AFB889E017CB}"/>
              </a:ext>
            </a:extLst>
          </p:cNvPr>
          <p:cNvSpPr txBox="1">
            <a:spLocks/>
          </p:cNvSpPr>
          <p:nvPr/>
        </p:nvSpPr>
        <p:spPr>
          <a:xfrm>
            <a:off x="691886" y="279410"/>
            <a:ext cx="10117578" cy="7060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n>
                  <a:solidFill>
                    <a:schemeClr val="tx1"/>
                  </a:solidFill>
                </a:ln>
                <a:solidFill>
                  <a:srgbClr val="FFFF00"/>
                </a:solidFill>
                <a:latin typeface="Knights Quest" panose="00000400000000000000" pitchFamily="2" charset="0"/>
                <a:ea typeface="Helvetica Neue Condensed" panose="02000503000000020004" pitchFamily="2" charset="0"/>
                <a:cs typeface="Arial Black" panose="020B0604020202020204" pitchFamily="34" charset="0"/>
              </a:rPr>
              <a:t>Pretzel Ordering info</a:t>
            </a:r>
          </a:p>
        </p:txBody>
      </p:sp>
      <p:sp>
        <p:nvSpPr>
          <p:cNvPr id="9" name="TextBox 8">
            <a:extLst>
              <a:ext uri="{FF2B5EF4-FFF2-40B4-BE49-F238E27FC236}">
                <a16:creationId xmlns:a16="http://schemas.microsoft.com/office/drawing/2014/main" id="{3B29A18F-04A9-0E35-2230-F74F24BF02E1}"/>
              </a:ext>
            </a:extLst>
          </p:cNvPr>
          <p:cNvSpPr txBox="1"/>
          <p:nvPr/>
        </p:nvSpPr>
        <p:spPr>
          <a:xfrm>
            <a:off x="5114109" y="1796853"/>
            <a:ext cx="6135188" cy="1508105"/>
          </a:xfrm>
          <a:prstGeom prst="rect">
            <a:avLst/>
          </a:prstGeom>
          <a:noFill/>
        </p:spPr>
        <p:txBody>
          <a:bodyPr wrap="square">
            <a:spAutoFit/>
          </a:bodyPr>
          <a:lstStyle/>
          <a:p>
            <a:endParaRPr lang="en-US" sz="2800" dirty="0"/>
          </a:p>
          <a:p>
            <a:r>
              <a:rPr lang="en-US" sz="3200" dirty="0"/>
              <a:t>Pretzel delivery information will be determined closer to September. </a:t>
            </a:r>
          </a:p>
        </p:txBody>
      </p:sp>
      <p:pic>
        <p:nvPicPr>
          <p:cNvPr id="3" name="Picture 2" descr="A picture containing doughnut, donut, food, chocolate&#10;&#10;Description automatically generated">
            <a:extLst>
              <a:ext uri="{FF2B5EF4-FFF2-40B4-BE49-F238E27FC236}">
                <a16:creationId xmlns:a16="http://schemas.microsoft.com/office/drawing/2014/main" id="{B19DDD8C-9278-CD03-FA56-86F3FE0133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1886" y="3757749"/>
            <a:ext cx="2705696" cy="1237751"/>
          </a:xfrm>
          <a:prstGeom prst="rect">
            <a:avLst/>
          </a:prstGeom>
        </p:spPr>
      </p:pic>
      <p:pic>
        <p:nvPicPr>
          <p:cNvPr id="4" name="Picture 3" descr="Calendar&#10;&#10;Description automatically generated">
            <a:extLst>
              <a:ext uri="{FF2B5EF4-FFF2-40B4-BE49-F238E27FC236}">
                <a16:creationId xmlns:a16="http://schemas.microsoft.com/office/drawing/2014/main" id="{56B2CC37-31FB-DDA4-BFE9-7B9ED178B2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1982" y="1531921"/>
            <a:ext cx="2676403" cy="3463579"/>
          </a:xfrm>
          <a:prstGeom prst="rect">
            <a:avLst/>
          </a:prstGeom>
        </p:spPr>
      </p:pic>
    </p:spTree>
    <p:extLst>
      <p:ext uri="{BB962C8B-B14F-4D97-AF65-F5344CB8AC3E}">
        <p14:creationId xmlns:p14="http://schemas.microsoft.com/office/powerpoint/2010/main" val="2355211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Header…"/>
          <p:cNvSpPr txBox="1"/>
          <p:nvPr/>
        </p:nvSpPr>
        <p:spPr>
          <a:xfrm>
            <a:off x="548209" y="1106325"/>
            <a:ext cx="3200400" cy="2744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spcAft>
                <a:spcPts val="900"/>
              </a:spcAft>
              <a:defRPr sz="5500">
                <a:solidFill>
                  <a:srgbClr val="D02D2B"/>
                </a:solidFill>
                <a:latin typeface="General Sans Regular"/>
                <a:ea typeface="General Sans Regular"/>
                <a:cs typeface="General Sans Regular"/>
                <a:sym typeface="General Sans Regular"/>
              </a:defRPr>
            </a:pPr>
            <a:r>
              <a:rPr lang="en-US" sz="2750" b="1" dirty="0">
                <a:latin typeface="General Sans Semibold"/>
                <a:ea typeface="General Sans Semibold"/>
                <a:cs typeface="General Sans Semibold"/>
                <a:sym typeface="General Sans Semibold"/>
              </a:rPr>
              <a:t>Storefronts</a:t>
            </a:r>
            <a:endParaRPr sz="2750" b="1" dirty="0">
              <a:latin typeface="General Sans Semibold"/>
              <a:ea typeface="General Sans Semibold"/>
              <a:cs typeface="General Sans Semibold"/>
              <a:sym typeface="General Sans Semibold"/>
            </a:endParaRP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Setup tables at high foot traffic locations.</a:t>
            </a: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Scouts sell to customers coming in and out of stores.</a:t>
            </a: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Best Practice: One Scout and their parent per shift. </a:t>
            </a:r>
            <a:endParaRPr sz="2000" dirty="0"/>
          </a:p>
        </p:txBody>
      </p:sp>
      <p:sp>
        <p:nvSpPr>
          <p:cNvPr id="236" name="Line"/>
          <p:cNvSpPr/>
          <p:nvPr/>
        </p:nvSpPr>
        <p:spPr>
          <a:xfrm flipV="1">
            <a:off x="4215012" y="1600246"/>
            <a:ext cx="1" cy="3929206"/>
          </a:xfrm>
          <a:prstGeom prst="line">
            <a:avLst/>
          </a:prstGeom>
          <a:ln w="63500">
            <a:solidFill>
              <a:srgbClr val="D02D2B"/>
            </a:solidFill>
            <a:custDash>
              <a:ds d="200000" sp="200000"/>
            </a:custDash>
            <a:miter lim="400000"/>
          </a:ln>
        </p:spPr>
        <p:txBody>
          <a:bodyPr lIns="25400" tIns="25400" rIns="25400" bIns="25400" anchor="ctr"/>
          <a:lstStyle/>
          <a:p>
            <a:endParaRPr sz="900"/>
          </a:p>
        </p:txBody>
      </p:sp>
      <p:sp>
        <p:nvSpPr>
          <p:cNvPr id="237" name="Header…"/>
          <p:cNvSpPr txBox="1"/>
          <p:nvPr/>
        </p:nvSpPr>
        <p:spPr>
          <a:xfrm>
            <a:off x="4495800" y="2941620"/>
            <a:ext cx="3200400" cy="2744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spcAft>
                <a:spcPts val="900"/>
              </a:spcAft>
              <a:defRPr sz="5500">
                <a:solidFill>
                  <a:srgbClr val="D02D2B"/>
                </a:solidFill>
                <a:latin typeface="General Sans Regular"/>
                <a:ea typeface="General Sans Regular"/>
                <a:cs typeface="General Sans Regular"/>
                <a:sym typeface="General Sans Regular"/>
              </a:defRPr>
            </a:pPr>
            <a:r>
              <a:rPr lang="en-US" sz="2750" b="1">
                <a:latin typeface="General Sans Semibold"/>
                <a:ea typeface="General Sans Semibold"/>
                <a:cs typeface="General Sans Semibold"/>
                <a:sym typeface="General Sans Semibold"/>
              </a:rPr>
              <a:t>Online</a:t>
            </a:r>
          </a:p>
          <a:p>
            <a:pPr marL="285750" indent="-285750" defTabSz="1219169" hangingPunct="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solidFill>
                  <a:srgbClr val="001F38"/>
                </a:solidFill>
                <a:latin typeface="General Sans Regular"/>
                <a:ea typeface="General Sans Semibold"/>
                <a:cs typeface="General Sans Semibold"/>
                <a:sym typeface="General Sans Regular"/>
              </a:rPr>
              <a:t>Sell virtually to family and friends by sharing your online fundraising page via social, email &amp; text.</a:t>
            </a:r>
          </a:p>
          <a:p>
            <a:pPr marL="285750" indent="-285750" defTabSz="1219169" hangingPunct="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solidFill>
                  <a:srgbClr val="001F38"/>
                </a:solidFill>
                <a:latin typeface="General Sans Regular"/>
                <a:ea typeface="General Sans Semibold"/>
                <a:cs typeface="General Sans Semibold"/>
                <a:sym typeface="General Sans Regular"/>
              </a:rPr>
              <a:t>Product ships to the customer.</a:t>
            </a:r>
          </a:p>
          <a:p>
            <a:pPr marL="285750" indent="-285750" defTabSz="1219169" hangingPunct="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solidFill>
                  <a:srgbClr val="001F38"/>
                </a:solidFill>
                <a:latin typeface="General Sans Regular"/>
                <a:ea typeface="General Sans Semibold"/>
                <a:cs typeface="General Sans Semibold"/>
                <a:sym typeface="General Sans Regular"/>
              </a:rPr>
              <a:t>Safest way to sell!</a:t>
            </a:r>
            <a:endParaRPr lang="en-US" sz="2000">
              <a:latin typeface="General Sans Semibold"/>
              <a:ea typeface="General Sans Semibold"/>
              <a:cs typeface="General Sans Semibold"/>
              <a:sym typeface="General Sans Semibold"/>
            </a:endParaRPr>
          </a:p>
        </p:txBody>
      </p:sp>
      <p:sp>
        <p:nvSpPr>
          <p:cNvPr id="238" name="Header…"/>
          <p:cNvSpPr txBox="1"/>
          <p:nvPr/>
        </p:nvSpPr>
        <p:spPr>
          <a:xfrm>
            <a:off x="8418445" y="1260214"/>
            <a:ext cx="3200400" cy="2436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spcAft>
                <a:spcPts val="900"/>
              </a:spcAft>
              <a:defRPr sz="5500">
                <a:solidFill>
                  <a:srgbClr val="D02D2B"/>
                </a:solidFill>
                <a:latin typeface="General Sans Regular"/>
                <a:ea typeface="General Sans Regular"/>
                <a:cs typeface="General Sans Regular"/>
                <a:sym typeface="General Sans Regular"/>
              </a:defRPr>
            </a:pPr>
            <a:r>
              <a:rPr lang="en-US" sz="2750" b="1">
                <a:latin typeface="General Sans Semibold"/>
                <a:ea typeface="General Sans Semibold"/>
                <a:cs typeface="General Sans Semibold"/>
                <a:sym typeface="General Sans Semibold"/>
              </a:rPr>
              <a:t>Wagon</a:t>
            </a:r>
            <a:endParaRPr sz="2750" b="1">
              <a:latin typeface="General Sans Semibold"/>
              <a:ea typeface="General Sans Semibold"/>
              <a:cs typeface="General Sans Semibold"/>
              <a:sym typeface="General Sans Semibold"/>
            </a:endParaRP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Sell door-to-door </a:t>
            </a: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Best Practice: Bring product with you to avoid second trip to deliver.</a:t>
            </a: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Scouts can record undelivered orders in App.</a:t>
            </a:r>
            <a:endParaRPr sz="2000"/>
          </a:p>
        </p:txBody>
      </p:sp>
      <p:sp>
        <p:nvSpPr>
          <p:cNvPr id="239" name="Line"/>
          <p:cNvSpPr/>
          <p:nvPr/>
        </p:nvSpPr>
        <p:spPr>
          <a:xfrm flipV="1">
            <a:off x="7982545" y="2358235"/>
            <a:ext cx="1" cy="3929206"/>
          </a:xfrm>
          <a:prstGeom prst="line">
            <a:avLst/>
          </a:prstGeom>
          <a:ln w="63500">
            <a:solidFill>
              <a:srgbClr val="D02D2B"/>
            </a:solidFill>
            <a:custDash>
              <a:ds d="200000" sp="200000"/>
            </a:custDash>
            <a:miter lim="400000"/>
          </a:ln>
        </p:spPr>
        <p:txBody>
          <a:bodyPr lIns="25400" tIns="25400" rIns="25400" bIns="25400" anchor="ctr"/>
          <a:lstStyle/>
          <a:p>
            <a:endParaRPr sz="900"/>
          </a:p>
        </p:txBody>
      </p:sp>
      <p:pic>
        <p:nvPicPr>
          <p:cNvPr id="240" name="590x535-AboutUs-RewardingScouts.png" descr="590x535-AboutUs-RewardingScouts.png"/>
          <p:cNvPicPr>
            <a:picLocks noChangeAspect="1"/>
          </p:cNvPicPr>
          <p:nvPr/>
        </p:nvPicPr>
        <p:blipFill>
          <a:blip r:embed="rId2"/>
          <a:stretch>
            <a:fillRect/>
          </a:stretch>
        </p:blipFill>
        <p:spPr>
          <a:xfrm>
            <a:off x="847129" y="3901351"/>
            <a:ext cx="2154288" cy="1953465"/>
          </a:xfrm>
          <a:prstGeom prst="rect">
            <a:avLst/>
          </a:prstGeom>
          <a:ln w="12700">
            <a:miter lim="400000"/>
          </a:ln>
        </p:spPr>
      </p:pic>
      <p:sp>
        <p:nvSpPr>
          <p:cNvPr id="3" name="Header">
            <a:extLst>
              <a:ext uri="{FF2B5EF4-FFF2-40B4-BE49-F238E27FC236}">
                <a16:creationId xmlns:a16="http://schemas.microsoft.com/office/drawing/2014/main" id="{C3DA583F-A9D0-7DAD-3473-D71F81588F9C}"/>
              </a:ext>
            </a:extLst>
          </p:cNvPr>
          <p:cNvSpPr txBox="1"/>
          <p:nvPr/>
        </p:nvSpPr>
        <p:spPr>
          <a:xfrm>
            <a:off x="644863" y="312180"/>
            <a:ext cx="8499137" cy="728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defRPr sz="6800">
                <a:solidFill>
                  <a:srgbClr val="FFFFFF"/>
                </a:solidFill>
                <a:latin typeface="Cralter Sans Rough"/>
                <a:ea typeface="Cralter Sans Rough"/>
                <a:cs typeface="Cralter Sans Rough"/>
                <a:sym typeface="Cralter Sans Rough"/>
              </a:defRPr>
            </a:lvl1pPr>
          </a:lstStyle>
          <a:p>
            <a:r>
              <a:rPr lang="en-US" sz="4400" b="1" dirty="0">
                <a:ln>
                  <a:solidFill>
                    <a:schemeClr val="tx1"/>
                  </a:solidFill>
                </a:ln>
                <a:solidFill>
                  <a:srgbClr val="FFFF00"/>
                </a:solidFill>
                <a:latin typeface="Knights Quest" panose="00000400000000000000" pitchFamily="2" charset="0"/>
              </a:rPr>
              <a:t>Ways to Sell</a:t>
            </a:r>
          </a:p>
        </p:txBody>
      </p:sp>
      <p:pic>
        <p:nvPicPr>
          <p:cNvPr id="5" name="360x476-SmallImages-WhoWeAre.png" descr="360x476-SmallImages-WhoWeAre.png">
            <a:extLst>
              <a:ext uri="{FF2B5EF4-FFF2-40B4-BE49-F238E27FC236}">
                <a16:creationId xmlns:a16="http://schemas.microsoft.com/office/drawing/2014/main" id="{39CF1047-953E-76BA-D259-133DEBF46995}"/>
              </a:ext>
            </a:extLst>
          </p:cNvPr>
          <p:cNvPicPr>
            <a:picLocks noChangeAspect="1"/>
          </p:cNvPicPr>
          <p:nvPr/>
        </p:nvPicPr>
        <p:blipFill>
          <a:blip r:embed="rId3"/>
          <a:stretch>
            <a:fillRect/>
          </a:stretch>
        </p:blipFill>
        <p:spPr>
          <a:xfrm>
            <a:off x="4882977" y="681024"/>
            <a:ext cx="1929897" cy="2503504"/>
          </a:xfrm>
          <a:prstGeom prst="rect">
            <a:avLst/>
          </a:prstGeom>
          <a:ln w="12700">
            <a:miter lim="400000"/>
          </a:ln>
        </p:spPr>
      </p:pic>
      <p:pic>
        <p:nvPicPr>
          <p:cNvPr id="8" name="590x535-AboutUs-ImpactofaSnack.png" descr="590x535-AboutUs-ImpactofaSnack.png">
            <a:extLst>
              <a:ext uri="{FF2B5EF4-FFF2-40B4-BE49-F238E27FC236}">
                <a16:creationId xmlns:a16="http://schemas.microsoft.com/office/drawing/2014/main" id="{F5F6090B-7097-8D8C-F6F2-D5D0C6EC6EB1}"/>
              </a:ext>
            </a:extLst>
          </p:cNvPr>
          <p:cNvPicPr>
            <a:picLocks noChangeAspect="1"/>
          </p:cNvPicPr>
          <p:nvPr/>
        </p:nvPicPr>
        <p:blipFill>
          <a:blip r:embed="rId4"/>
          <a:stretch>
            <a:fillRect/>
          </a:stretch>
        </p:blipFill>
        <p:spPr>
          <a:xfrm>
            <a:off x="8941501" y="3732495"/>
            <a:ext cx="2154288" cy="1953465"/>
          </a:xfrm>
          <a:prstGeom prst="rect">
            <a:avLst/>
          </a:prstGeom>
          <a:ln w="12700">
            <a:miter lim="400000"/>
          </a:ln>
        </p:spPr>
      </p:pic>
    </p:spTree>
    <p:extLst>
      <p:ext uri="{BB962C8B-B14F-4D97-AF65-F5344CB8AC3E}">
        <p14:creationId xmlns:p14="http://schemas.microsoft.com/office/powerpoint/2010/main" val="20787365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Header…"/>
          <p:cNvSpPr txBox="1"/>
          <p:nvPr/>
        </p:nvSpPr>
        <p:spPr>
          <a:xfrm>
            <a:off x="907907" y="2713335"/>
            <a:ext cx="4850669" cy="12439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spAutoFit/>
          </a:bodyPr>
          <a:lstStyle/>
          <a:p>
            <a:pPr>
              <a:spcAft>
                <a:spcPts val="600"/>
              </a:spcAft>
              <a:defRPr sz="5500">
                <a:solidFill>
                  <a:srgbClr val="D02D2B"/>
                </a:solidFill>
                <a:latin typeface="General Sans Semibold"/>
                <a:ea typeface="General Sans Semibold"/>
                <a:cs typeface="General Sans Semibold"/>
                <a:sym typeface="General Sans Semibold"/>
              </a:defRPr>
            </a:pPr>
            <a:r>
              <a:rPr lang="en-US" sz="2750" b="1" dirty="0"/>
              <a:t>Default Settings</a:t>
            </a:r>
          </a:p>
          <a:p>
            <a:pPr marL="285750" indent="-285750">
              <a:spcAft>
                <a:spcPts val="600"/>
              </a:spcAft>
              <a:buSzPct val="1230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Before reserving, set your split method.</a:t>
            </a:r>
            <a:endParaRPr lang="en-US" sz="2000" dirty="0">
              <a:solidFill>
                <a:srgbClr val="001F38"/>
              </a:solidFill>
              <a:latin typeface="General Sans Regular"/>
            </a:endParaRPr>
          </a:p>
          <a:p>
            <a:pPr marL="285750" indent="-285750">
              <a:spcAft>
                <a:spcPts val="400"/>
              </a:spcAft>
              <a:buSzPct val="1230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Best practice: 2-hour shifts</a:t>
            </a:r>
            <a:r>
              <a:rPr sz="2000" dirty="0"/>
              <a:t>.</a:t>
            </a:r>
            <a:endParaRPr lang="en-US" sz="2000" dirty="0"/>
          </a:p>
        </p:txBody>
      </p:sp>
      <p:sp>
        <p:nvSpPr>
          <p:cNvPr id="173" name="Line"/>
          <p:cNvSpPr/>
          <p:nvPr/>
        </p:nvSpPr>
        <p:spPr>
          <a:xfrm flipV="1">
            <a:off x="6096000" y="1529567"/>
            <a:ext cx="1" cy="3929206"/>
          </a:xfrm>
          <a:prstGeom prst="line">
            <a:avLst/>
          </a:prstGeom>
          <a:ln w="63500">
            <a:solidFill>
              <a:srgbClr val="D02D2B"/>
            </a:solidFill>
            <a:custDash>
              <a:ds d="200000" sp="200000"/>
            </a:custDash>
            <a:miter lim="400000"/>
          </a:ln>
        </p:spPr>
        <p:txBody>
          <a:bodyPr lIns="25400" tIns="25400" rIns="25400" bIns="25400" anchor="ctr"/>
          <a:lstStyle/>
          <a:p>
            <a:endParaRPr sz="900"/>
          </a:p>
        </p:txBody>
      </p:sp>
      <p:sp>
        <p:nvSpPr>
          <p:cNvPr id="3" name="Header">
            <a:extLst>
              <a:ext uri="{FF2B5EF4-FFF2-40B4-BE49-F238E27FC236}">
                <a16:creationId xmlns:a16="http://schemas.microsoft.com/office/drawing/2014/main" id="{8CB12B22-E716-F156-5387-C8EDDE802E69}"/>
              </a:ext>
            </a:extLst>
          </p:cNvPr>
          <p:cNvSpPr txBox="1"/>
          <p:nvPr/>
        </p:nvSpPr>
        <p:spPr>
          <a:xfrm>
            <a:off x="644862" y="312181"/>
            <a:ext cx="10641141" cy="72840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defRPr sz="6800">
                <a:solidFill>
                  <a:srgbClr val="FFFFFF"/>
                </a:solidFill>
                <a:latin typeface="Cralter Sans Rough"/>
                <a:ea typeface="Cralter Sans Rough"/>
                <a:cs typeface="Cralter Sans Rough"/>
                <a:sym typeface="Cralter Sans Rough"/>
              </a:defRPr>
            </a:lvl1pPr>
          </a:lstStyle>
          <a:p>
            <a:pPr algn="l"/>
            <a:r>
              <a:rPr lang="en-US" sz="4400" dirty="0">
                <a:ln>
                  <a:solidFill>
                    <a:schemeClr val="tx1"/>
                  </a:solidFill>
                </a:ln>
                <a:solidFill>
                  <a:srgbClr val="FFFF00"/>
                </a:solidFill>
                <a:latin typeface="Knights Quest" panose="00000400000000000000" pitchFamily="2" charset="0"/>
              </a:rPr>
              <a:t>Trail’s End Storefront Settings &amp; Reservations</a:t>
            </a:r>
            <a:endParaRPr sz="4400" dirty="0">
              <a:ln>
                <a:solidFill>
                  <a:schemeClr val="tx1"/>
                </a:solidFill>
              </a:ln>
              <a:solidFill>
                <a:srgbClr val="FFFF00"/>
              </a:solidFill>
              <a:latin typeface="Knights Quest" panose="00000400000000000000" pitchFamily="2" charset="0"/>
            </a:endParaRPr>
          </a:p>
        </p:txBody>
      </p:sp>
      <p:sp>
        <p:nvSpPr>
          <p:cNvPr id="7" name="Header…">
            <a:extLst>
              <a:ext uri="{FF2B5EF4-FFF2-40B4-BE49-F238E27FC236}">
                <a16:creationId xmlns:a16="http://schemas.microsoft.com/office/drawing/2014/main" id="{810E0277-A357-6C0C-724E-EE642781E1A1}"/>
              </a:ext>
            </a:extLst>
          </p:cNvPr>
          <p:cNvSpPr txBox="1"/>
          <p:nvPr/>
        </p:nvSpPr>
        <p:spPr>
          <a:xfrm>
            <a:off x="6435336" y="1353991"/>
            <a:ext cx="4850669" cy="220573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spAutoFit/>
          </a:bodyPr>
          <a:lstStyle/>
          <a:p>
            <a:pPr>
              <a:spcAft>
                <a:spcPts val="600"/>
              </a:spcAft>
              <a:defRPr sz="5500">
                <a:solidFill>
                  <a:srgbClr val="D02D2B"/>
                </a:solidFill>
                <a:latin typeface="General Sans Semibold"/>
                <a:ea typeface="General Sans Semibold"/>
                <a:cs typeface="General Sans Semibold"/>
                <a:sym typeface="General Sans Semibold"/>
              </a:defRPr>
            </a:pPr>
            <a:r>
              <a:rPr lang="en-US" sz="2750" b="1" dirty="0"/>
              <a:t>Trail’s End Reservations</a:t>
            </a:r>
            <a:endParaRPr sz="2750" b="1" dirty="0"/>
          </a:p>
          <a:p>
            <a:pPr marL="285750" indent="-285750">
              <a:spcBef>
                <a:spcPts val="300"/>
              </a:spcBef>
              <a:buSzPct val="1230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Trail’s End is reserving the best-selling times and storefronts for your Scout families! </a:t>
            </a:r>
          </a:p>
          <a:p>
            <a:pPr marL="285750" indent="-285750">
              <a:spcBef>
                <a:spcPts val="300"/>
              </a:spcBef>
              <a:buSzPct val="1230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Reserve on Storefront Reservations page.</a:t>
            </a:r>
          </a:p>
          <a:p>
            <a:pPr marL="285750" indent="-285750">
              <a:spcBef>
                <a:spcPts val="300"/>
              </a:spcBef>
              <a:buSzPct val="1230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Best hours will be highlighted.</a:t>
            </a:r>
          </a:p>
        </p:txBody>
      </p:sp>
      <p:pic>
        <p:nvPicPr>
          <p:cNvPr id="9" name="Picture 8">
            <a:extLst>
              <a:ext uri="{FF2B5EF4-FFF2-40B4-BE49-F238E27FC236}">
                <a16:creationId xmlns:a16="http://schemas.microsoft.com/office/drawing/2014/main" id="{A5B4C792-F374-ABAE-55EB-1AC707E6E9A0}"/>
              </a:ext>
            </a:extLst>
          </p:cNvPr>
          <p:cNvPicPr>
            <a:picLocks noChangeAspect="1"/>
          </p:cNvPicPr>
          <p:nvPr/>
        </p:nvPicPr>
        <p:blipFill>
          <a:blip r:embed="rId3"/>
          <a:stretch>
            <a:fillRect/>
          </a:stretch>
        </p:blipFill>
        <p:spPr>
          <a:xfrm>
            <a:off x="6851028" y="3499392"/>
            <a:ext cx="4270860" cy="2035776"/>
          </a:xfrm>
          <a:prstGeom prst="rect">
            <a:avLst/>
          </a:prstGeom>
        </p:spPr>
      </p:pic>
    </p:spTree>
    <p:extLst>
      <p:ext uri="{BB962C8B-B14F-4D97-AF65-F5344CB8AC3E}">
        <p14:creationId xmlns:p14="http://schemas.microsoft.com/office/powerpoint/2010/main" val="184851457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4A73E70-A60F-557E-9A32-CA985B02F9CA}"/>
              </a:ext>
            </a:extLst>
          </p:cNvPr>
          <p:cNvSpPr txBox="1">
            <a:spLocks/>
          </p:cNvSpPr>
          <p:nvPr/>
        </p:nvSpPr>
        <p:spPr>
          <a:xfrm>
            <a:off x="721895" y="351564"/>
            <a:ext cx="8553822" cy="6237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a:solidFill>
                    <a:schemeClr val="tx1"/>
                  </a:solidFill>
                </a:ln>
                <a:solidFill>
                  <a:srgbClr val="FFFF00"/>
                </a:solidFill>
                <a:latin typeface="Knights Quest" panose="00000400000000000000" pitchFamily="2" charset="0"/>
                <a:ea typeface="Helvetica Neue Condensed" panose="02000503000000020004" pitchFamily="2" charset="0"/>
                <a:cs typeface="Arial Black" panose="020B0604020202020204" pitchFamily="34" charset="0"/>
              </a:rPr>
              <a:t>Unit Booked Storefronts</a:t>
            </a:r>
          </a:p>
        </p:txBody>
      </p:sp>
      <p:sp>
        <p:nvSpPr>
          <p:cNvPr id="5" name="Content Placeholder 3">
            <a:extLst>
              <a:ext uri="{FF2B5EF4-FFF2-40B4-BE49-F238E27FC236}">
                <a16:creationId xmlns:a16="http://schemas.microsoft.com/office/drawing/2014/main" id="{75899464-145A-569F-6801-CC83FD67050F}"/>
              </a:ext>
            </a:extLst>
          </p:cNvPr>
          <p:cNvSpPr txBox="1">
            <a:spLocks/>
          </p:cNvSpPr>
          <p:nvPr/>
        </p:nvSpPr>
        <p:spPr>
          <a:xfrm>
            <a:off x="864325" y="1407695"/>
            <a:ext cx="10228791" cy="437479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buClr>
              <a:buNone/>
            </a:pPr>
            <a:r>
              <a:rPr lang="en-US" sz="2400" b="1" dirty="0">
                <a:solidFill>
                  <a:srgbClr val="C00000"/>
                </a:solidFill>
                <a:latin typeface="Arial" panose="020B0604020202020204" pitchFamily="34" charset="0"/>
                <a:cs typeface="Arial" panose="020B0604020202020204" pitchFamily="34" charset="0"/>
              </a:rPr>
              <a:t>Best practices when booking your own storefronts:</a:t>
            </a:r>
          </a:p>
          <a:p>
            <a:pPr>
              <a:buClr>
                <a:schemeClr val="accent1"/>
              </a:buClr>
            </a:pPr>
            <a:r>
              <a:rPr lang="en-US" sz="2400" b="1" dirty="0">
                <a:latin typeface="Arial" panose="020B0604020202020204" pitchFamily="34" charset="0"/>
                <a:cs typeface="Arial" panose="020B0604020202020204" pitchFamily="34" charset="0"/>
              </a:rPr>
              <a:t>Determine high foot traffic days, times, and locations (Google Analytics)</a:t>
            </a:r>
          </a:p>
          <a:p>
            <a:pPr>
              <a:buClr>
                <a:schemeClr val="accent1"/>
              </a:buClr>
            </a:pPr>
            <a:r>
              <a:rPr lang="en-US" sz="2400" b="1" dirty="0">
                <a:latin typeface="Arial" panose="020B0604020202020204" pitchFamily="34" charset="0"/>
                <a:cs typeface="Arial" panose="020B0604020202020204" pitchFamily="34" charset="0"/>
              </a:rPr>
              <a:t>Book as far in advance as you can</a:t>
            </a:r>
          </a:p>
          <a:p>
            <a:pPr>
              <a:buClr>
                <a:schemeClr val="accent1"/>
              </a:buClr>
            </a:pPr>
            <a:r>
              <a:rPr lang="en-US" sz="2400" b="1" dirty="0">
                <a:latin typeface="Arial" panose="020B0604020202020204" pitchFamily="34" charset="0"/>
                <a:cs typeface="Arial" panose="020B0604020202020204" pitchFamily="34" charset="0"/>
              </a:rPr>
              <a:t>Visit the store in your Uniform with one or more Scouts</a:t>
            </a:r>
          </a:p>
          <a:p>
            <a:pPr>
              <a:buClr>
                <a:schemeClr val="accent1"/>
              </a:buClr>
            </a:pPr>
            <a:r>
              <a:rPr lang="en-US" sz="2400" b="1" dirty="0">
                <a:latin typeface="Arial" panose="020B0604020202020204" pitchFamily="34" charset="0"/>
                <a:cs typeface="Arial" panose="020B0604020202020204" pitchFamily="34" charset="0"/>
              </a:rPr>
              <a:t>Shop the store, then request to speak with the manager</a:t>
            </a:r>
          </a:p>
          <a:p>
            <a:pPr>
              <a:buClr>
                <a:schemeClr val="accent1"/>
              </a:buClr>
            </a:pPr>
            <a:r>
              <a:rPr lang="en-US" sz="2400" b="1" dirty="0">
                <a:latin typeface="Arial" panose="020B0604020202020204" pitchFamily="34" charset="0"/>
                <a:cs typeface="Arial" panose="020B0604020202020204" pitchFamily="34" charset="0"/>
              </a:rPr>
              <a:t>If permission is granted, ask for and notate expectations and follow the rules</a:t>
            </a:r>
          </a:p>
          <a:p>
            <a:pPr>
              <a:buClr>
                <a:schemeClr val="accent1"/>
              </a:buClr>
            </a:pPr>
            <a:r>
              <a:rPr lang="en-US" sz="2400" b="1" dirty="0">
                <a:latin typeface="Arial" panose="020B0604020202020204" pitchFamily="34" charset="0"/>
                <a:cs typeface="Arial" panose="020B0604020202020204" pitchFamily="34" charset="0"/>
              </a:rPr>
              <a:t>Always say ‘Thank you!”</a:t>
            </a:r>
          </a:p>
          <a:p>
            <a:pPr>
              <a:buClr>
                <a:schemeClr val="accent1"/>
              </a:buClr>
            </a:pPr>
            <a:r>
              <a:rPr lang="en-US" sz="2400" b="1" dirty="0">
                <a:latin typeface="Arial" panose="020B0604020202020204" pitchFamily="34" charset="0"/>
                <a:cs typeface="Arial" panose="020B0604020202020204" pitchFamily="34" charset="0"/>
              </a:rPr>
              <a:t>2 Scouts-2 Adults-2 Hours</a:t>
            </a:r>
          </a:p>
        </p:txBody>
      </p:sp>
    </p:spTree>
    <p:extLst>
      <p:ext uri="{BB962C8B-B14F-4D97-AF65-F5344CB8AC3E}">
        <p14:creationId xmlns:p14="http://schemas.microsoft.com/office/powerpoint/2010/main" val="2078227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Line"/>
          <p:cNvSpPr/>
          <p:nvPr/>
        </p:nvSpPr>
        <p:spPr>
          <a:xfrm flipV="1">
            <a:off x="4158689" y="1660157"/>
            <a:ext cx="1" cy="3929206"/>
          </a:xfrm>
          <a:prstGeom prst="line">
            <a:avLst/>
          </a:prstGeom>
          <a:ln w="63500">
            <a:solidFill>
              <a:srgbClr val="D02D2B"/>
            </a:solidFill>
            <a:custDash>
              <a:ds d="200000" sp="200000"/>
            </a:custDash>
            <a:miter lim="400000"/>
          </a:ln>
        </p:spPr>
        <p:txBody>
          <a:bodyPr lIns="25400" tIns="25400" rIns="25400" bIns="25400" anchor="ctr"/>
          <a:lstStyle/>
          <a:p>
            <a:endParaRPr sz="900"/>
          </a:p>
        </p:txBody>
      </p:sp>
      <p:sp>
        <p:nvSpPr>
          <p:cNvPr id="227" name="Header…"/>
          <p:cNvSpPr txBox="1"/>
          <p:nvPr/>
        </p:nvSpPr>
        <p:spPr>
          <a:xfrm>
            <a:off x="4384632" y="1660158"/>
            <a:ext cx="3429000" cy="42447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spcAft>
                <a:spcPts val="600"/>
              </a:spcAft>
              <a:defRPr sz="5500">
                <a:solidFill>
                  <a:srgbClr val="D02D2B"/>
                </a:solidFill>
                <a:latin typeface="General Sans Regular"/>
                <a:ea typeface="General Sans Regular"/>
                <a:cs typeface="General Sans Regular"/>
                <a:sym typeface="General Sans Regular"/>
              </a:defRPr>
            </a:pPr>
            <a:r>
              <a:rPr lang="en-US" sz="2750" b="1" dirty="0">
                <a:latin typeface="General Sans Semibold"/>
                <a:ea typeface="General Sans Semibold"/>
                <a:cs typeface="General Sans Semibold"/>
                <a:sym typeface="General Sans Semibold"/>
              </a:rPr>
              <a:t>Scout Role</a:t>
            </a:r>
            <a:endParaRPr sz="2750" b="1" dirty="0">
              <a:latin typeface="General Sans Semibold"/>
              <a:ea typeface="General Sans Semibold"/>
              <a:cs typeface="General Sans Semibold"/>
              <a:sym typeface="General Sans Semibold"/>
            </a:endParaRP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Wear your uniform.</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Stand in front of the table.</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Smile &amp; walk up to everyone.</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Look the customer in the eye and give your pitch.</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Guide them to the table to pick their products. </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It helps to memorize the prices!</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Let your parent handle the money so you can get more customers.</a:t>
            </a:r>
          </a:p>
        </p:txBody>
      </p:sp>
      <p:sp>
        <p:nvSpPr>
          <p:cNvPr id="228" name="Header…"/>
          <p:cNvSpPr txBox="1"/>
          <p:nvPr/>
        </p:nvSpPr>
        <p:spPr>
          <a:xfrm>
            <a:off x="8338983" y="1576999"/>
            <a:ext cx="3429000" cy="42447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spcAft>
                <a:spcPts val="600"/>
              </a:spcAft>
              <a:defRPr sz="5500">
                <a:solidFill>
                  <a:srgbClr val="D02D2B"/>
                </a:solidFill>
                <a:latin typeface="General Sans Regular"/>
                <a:ea typeface="General Sans Regular"/>
                <a:cs typeface="General Sans Regular"/>
                <a:sym typeface="General Sans Regular"/>
              </a:defRPr>
            </a:pPr>
            <a:r>
              <a:rPr lang="en-US" sz="2750" b="1">
                <a:latin typeface="General Sans Semibold"/>
                <a:ea typeface="General Sans Semibold"/>
                <a:cs typeface="General Sans Semibold"/>
                <a:sym typeface="General Sans Semibold"/>
              </a:rPr>
              <a:t>Parent Role</a:t>
            </a:r>
            <a:endParaRPr sz="2750" b="1">
              <a:latin typeface="General Sans Semibold"/>
              <a:ea typeface="General Sans Semibold"/>
              <a:cs typeface="General Sans Semibold"/>
              <a:sym typeface="General Sans Semibold"/>
            </a:endParaRP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Encourage your Scout to keep asking. No’s happen, that’s okay!</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Handle table and products setup.</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Stand and thank everyone!</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Share what your Scout will get with the consumers’ support.</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Enter orders so your Scout can get more customers.</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Submit all donations in App.</a:t>
            </a:r>
          </a:p>
        </p:txBody>
      </p:sp>
      <p:sp>
        <p:nvSpPr>
          <p:cNvPr id="229" name="Line"/>
          <p:cNvSpPr/>
          <p:nvPr/>
        </p:nvSpPr>
        <p:spPr>
          <a:xfrm flipV="1">
            <a:off x="8033311" y="1660157"/>
            <a:ext cx="1" cy="3929206"/>
          </a:xfrm>
          <a:prstGeom prst="line">
            <a:avLst/>
          </a:prstGeom>
          <a:ln w="63500">
            <a:solidFill>
              <a:srgbClr val="D02D2B"/>
            </a:solidFill>
            <a:custDash>
              <a:ds d="200000" sp="200000"/>
            </a:custDash>
            <a:miter lim="400000"/>
          </a:ln>
        </p:spPr>
        <p:txBody>
          <a:bodyPr lIns="25400" tIns="25400" rIns="25400" bIns="25400" anchor="ctr"/>
          <a:lstStyle/>
          <a:p>
            <a:endParaRPr sz="900"/>
          </a:p>
        </p:txBody>
      </p:sp>
      <p:sp>
        <p:nvSpPr>
          <p:cNvPr id="3" name="Header">
            <a:extLst>
              <a:ext uri="{FF2B5EF4-FFF2-40B4-BE49-F238E27FC236}">
                <a16:creationId xmlns:a16="http://schemas.microsoft.com/office/drawing/2014/main" id="{968A2B22-1A1E-4D0E-595D-294796740A16}"/>
              </a:ext>
            </a:extLst>
          </p:cNvPr>
          <p:cNvSpPr txBox="1"/>
          <p:nvPr/>
        </p:nvSpPr>
        <p:spPr>
          <a:xfrm>
            <a:off x="644863" y="312180"/>
            <a:ext cx="8499137" cy="728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defRPr sz="6800">
                <a:solidFill>
                  <a:srgbClr val="FFFFFF"/>
                </a:solidFill>
                <a:latin typeface="Cralter Sans Rough"/>
                <a:ea typeface="Cralter Sans Rough"/>
                <a:cs typeface="Cralter Sans Rough"/>
                <a:sym typeface="Cralter Sans Rough"/>
              </a:defRPr>
            </a:lvl1pPr>
          </a:lstStyle>
          <a:p>
            <a:pPr algn="l"/>
            <a:r>
              <a:rPr lang="en-US" sz="4400" dirty="0">
                <a:ln>
                  <a:solidFill>
                    <a:schemeClr val="tx1"/>
                  </a:solidFill>
                </a:ln>
                <a:solidFill>
                  <a:srgbClr val="FFFF00"/>
                </a:solidFill>
                <a:latin typeface="Knights Quest" panose="00000400000000000000" pitchFamily="2" charset="0"/>
              </a:rPr>
              <a:t>Storefront Best Practices</a:t>
            </a:r>
            <a:endParaRPr sz="4400" dirty="0">
              <a:ln>
                <a:solidFill>
                  <a:schemeClr val="tx1"/>
                </a:solidFill>
              </a:ln>
              <a:solidFill>
                <a:srgbClr val="FFFF00"/>
              </a:solidFill>
              <a:latin typeface="Knights Quest" panose="00000400000000000000" pitchFamily="2" charset="0"/>
            </a:endParaRPr>
          </a:p>
        </p:txBody>
      </p:sp>
      <p:sp>
        <p:nvSpPr>
          <p:cNvPr id="4" name="Header…">
            <a:extLst>
              <a:ext uri="{FF2B5EF4-FFF2-40B4-BE49-F238E27FC236}">
                <a16:creationId xmlns:a16="http://schemas.microsoft.com/office/drawing/2014/main" id="{1177647C-353D-5A85-2F61-0A3D48427C8F}"/>
              </a:ext>
            </a:extLst>
          </p:cNvPr>
          <p:cNvSpPr txBox="1"/>
          <p:nvPr/>
        </p:nvSpPr>
        <p:spPr>
          <a:xfrm>
            <a:off x="424018" y="1576999"/>
            <a:ext cx="3429000" cy="42447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spcAft>
                <a:spcPts val="600"/>
              </a:spcAft>
              <a:defRPr sz="5500">
                <a:solidFill>
                  <a:srgbClr val="D02D2B"/>
                </a:solidFill>
                <a:latin typeface="General Sans Regular"/>
                <a:ea typeface="General Sans Regular"/>
                <a:cs typeface="General Sans Regular"/>
                <a:sym typeface="General Sans Regular"/>
              </a:defRPr>
            </a:pPr>
            <a:r>
              <a:rPr lang="en-US" sz="2750" b="1" dirty="0">
                <a:latin typeface="General Sans Semibold"/>
                <a:ea typeface="General Sans Semibold"/>
                <a:cs typeface="General Sans Semibold"/>
                <a:sym typeface="General Sans Semibold"/>
              </a:rPr>
              <a:t>Prep</a:t>
            </a:r>
            <a:endParaRPr sz="2750" b="1" dirty="0">
              <a:latin typeface="General Sans Semibold"/>
              <a:ea typeface="General Sans Semibold"/>
              <a:cs typeface="General Sans Semibold"/>
              <a:sym typeface="General Sans Semibold"/>
            </a:endParaRP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Enough popcorn to sell $500 per hour.</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A fully charged phone with the Trail’s End App.</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Bluetooth Square reader </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6-foot table &amp; banner</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Cash box with small bills.</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Scout should use the restroom before shift.</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Place products highest to lowest.</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NEVER put prices on table.</a:t>
            </a:r>
          </a:p>
        </p:txBody>
      </p:sp>
    </p:spTree>
    <p:extLst>
      <p:ext uri="{BB962C8B-B14F-4D97-AF65-F5344CB8AC3E}">
        <p14:creationId xmlns:p14="http://schemas.microsoft.com/office/powerpoint/2010/main" val="22945396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07167D-CE3B-4F86-BB97-20F9374ED6EC}"/>
              </a:ext>
            </a:extLst>
          </p:cNvPr>
          <p:cNvSpPr txBox="1"/>
          <p:nvPr/>
        </p:nvSpPr>
        <p:spPr>
          <a:xfrm>
            <a:off x="549578" y="1106905"/>
            <a:ext cx="5966848" cy="4439653"/>
          </a:xfrm>
          <a:prstGeom prst="rect">
            <a:avLst/>
          </a:prstGeom>
          <a:noFill/>
        </p:spPr>
        <p:txBody>
          <a:bodyPr wrap="square" rtlCol="0" anchor="t">
            <a:noAutofit/>
          </a:bodyPr>
          <a:lstStyle/>
          <a:p>
            <a:pPr algn="ctr"/>
            <a:r>
              <a:rPr lang="en-US" sz="6600" b="1" dirty="0">
                <a:ln>
                  <a:solidFill>
                    <a:schemeClr val="tx1"/>
                  </a:solidFill>
                </a:ln>
                <a:solidFill>
                  <a:srgbClr val="C00000"/>
                </a:solidFill>
                <a:latin typeface="Knights Quest" panose="00000400000000000000" pitchFamily="2" charset="0"/>
                <a:cs typeface="Arial" panose="020B0604020202020204" pitchFamily="34" charset="0"/>
              </a:rPr>
              <a:t>Knight of the snack table</a:t>
            </a:r>
            <a:endParaRPr lang="en-US" sz="5400" dirty="0">
              <a:ln>
                <a:solidFill>
                  <a:schemeClr val="tx1"/>
                </a:solidFill>
              </a:ln>
              <a:solidFill>
                <a:srgbClr val="C00000"/>
              </a:solidFill>
              <a:latin typeface="Knights Quest" panose="00000400000000000000" pitchFamily="2" charset="0"/>
              <a:cs typeface="Arial" panose="020B0604020202020204" pitchFamily="34" charset="0"/>
            </a:endParaRPr>
          </a:p>
          <a:p>
            <a:pPr algn="ctr"/>
            <a:endParaRPr lang="en-US" sz="4000" dirty="0">
              <a:ln>
                <a:solidFill>
                  <a:schemeClr val="tx1"/>
                </a:solidFill>
              </a:ln>
              <a:solidFill>
                <a:srgbClr val="FFFF00"/>
              </a:solidFill>
              <a:latin typeface="Aharoni" panose="02010803020104030203" pitchFamily="2" charset="-79"/>
              <a:cs typeface="Aharoni" panose="02010803020104030203" pitchFamily="2" charset="-79"/>
            </a:endParaRPr>
          </a:p>
          <a:p>
            <a:pPr algn="ctr"/>
            <a:r>
              <a:rPr lang="en-US" sz="4000" dirty="0">
                <a:ln>
                  <a:solidFill>
                    <a:schemeClr val="tx1"/>
                  </a:solidFill>
                </a:ln>
                <a:solidFill>
                  <a:srgbClr val="FFFF00"/>
                </a:solidFill>
                <a:latin typeface="Aharoni" panose="02010803020104030203" pitchFamily="2" charset="-79"/>
                <a:cs typeface="Aharoni" panose="02010803020104030203" pitchFamily="2" charset="-79"/>
              </a:rPr>
              <a:t>Bill </a:t>
            </a:r>
          </a:p>
          <a:p>
            <a:pPr algn="ctr"/>
            <a:r>
              <a:rPr lang="en-US" sz="4000" dirty="0">
                <a:ln>
                  <a:solidFill>
                    <a:schemeClr val="tx1"/>
                  </a:solidFill>
                </a:ln>
                <a:solidFill>
                  <a:srgbClr val="FFFF00"/>
                </a:solidFill>
                <a:latin typeface="Aharoni" panose="02010803020104030203" pitchFamily="2" charset="-79"/>
                <a:cs typeface="Aharoni" panose="02010803020104030203" pitchFamily="2" charset="-79"/>
              </a:rPr>
              <a:t>Anderson-Horecka</a:t>
            </a:r>
          </a:p>
          <a:p>
            <a:pPr algn="ctr"/>
            <a:r>
              <a:rPr lang="en-US" sz="2000" i="1" dirty="0">
                <a:ln>
                  <a:solidFill>
                    <a:schemeClr val="tx1"/>
                  </a:solidFill>
                </a:ln>
                <a:solidFill>
                  <a:srgbClr val="FFFF00"/>
                </a:solidFill>
                <a:latin typeface="Aharoni" panose="02010803020104030203" pitchFamily="2" charset="-79"/>
                <a:cs typeface="Aharoni" panose="02010803020104030203" pitchFamily="2" charset="-79"/>
              </a:rPr>
              <a:t>Staff advisor - Northern Star Scouting</a:t>
            </a:r>
            <a:endParaRPr lang="en-US" sz="1200" i="1" dirty="0">
              <a:ln>
                <a:solidFill>
                  <a:schemeClr val="tx1"/>
                </a:solidFill>
              </a:ln>
              <a:solidFill>
                <a:srgbClr val="FFFF00"/>
              </a:solidFill>
              <a:latin typeface="Aharoni" panose="02010803020104030203" pitchFamily="2" charset="-79"/>
              <a:cs typeface="Aharoni" panose="02010803020104030203" pitchFamily="2" charset="-79"/>
            </a:endParaRPr>
          </a:p>
        </p:txBody>
      </p:sp>
      <p:pic>
        <p:nvPicPr>
          <p:cNvPr id="3" name="Picture 2" descr="A cartoon dragon with fire coming out of a shield&#10;&#10;Description automatically generated">
            <a:extLst>
              <a:ext uri="{FF2B5EF4-FFF2-40B4-BE49-F238E27FC236}">
                <a16:creationId xmlns:a16="http://schemas.microsoft.com/office/drawing/2014/main" id="{25EAC861-657B-6278-D648-A3A8D2C87B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135" y="1215190"/>
            <a:ext cx="4044181" cy="4223084"/>
          </a:xfrm>
          <a:prstGeom prst="rect">
            <a:avLst/>
          </a:prstGeom>
        </p:spPr>
      </p:pic>
    </p:spTree>
    <p:extLst>
      <p:ext uri="{BB962C8B-B14F-4D97-AF65-F5344CB8AC3E}">
        <p14:creationId xmlns:p14="http://schemas.microsoft.com/office/powerpoint/2010/main" val="3692649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B2D66D-4616-4602-9E85-7EFBFBB26325}"/>
              </a:ext>
            </a:extLst>
          </p:cNvPr>
          <p:cNvSpPr txBox="1"/>
          <p:nvPr/>
        </p:nvSpPr>
        <p:spPr>
          <a:xfrm>
            <a:off x="782053" y="299763"/>
            <a:ext cx="5895838" cy="707578"/>
          </a:xfrm>
          <a:prstGeom prst="rect">
            <a:avLst/>
          </a:prstGeom>
          <a:noFill/>
        </p:spPr>
        <p:txBody>
          <a:bodyPr wrap="square" rtlCol="0" anchor="t">
            <a:noAutofit/>
          </a:bodyPr>
          <a:lstStyle/>
          <a:p>
            <a:r>
              <a:rPr lang="en-US" sz="4400" b="1" dirty="0">
                <a:ln>
                  <a:solidFill>
                    <a:schemeClr val="tx1"/>
                  </a:solidFill>
                </a:ln>
                <a:solidFill>
                  <a:srgbClr val="FFFF00"/>
                </a:solidFill>
                <a:latin typeface="Knights Quest" panose="00000400000000000000" pitchFamily="2" charset="0"/>
                <a:cs typeface="Arial"/>
              </a:rPr>
              <a:t>Ordering Info</a:t>
            </a:r>
            <a:endParaRPr lang="en-US" dirty="0">
              <a:ln>
                <a:solidFill>
                  <a:schemeClr val="tx1"/>
                </a:solidFill>
              </a:ln>
              <a:solidFill>
                <a:srgbClr val="FFFF00"/>
              </a:solidFill>
              <a:latin typeface="Knights Quest" panose="00000400000000000000" pitchFamily="2" charset="0"/>
            </a:endParaRPr>
          </a:p>
        </p:txBody>
      </p:sp>
      <p:sp>
        <p:nvSpPr>
          <p:cNvPr id="2" name="Rectangle 1">
            <a:extLst>
              <a:ext uri="{FF2B5EF4-FFF2-40B4-BE49-F238E27FC236}">
                <a16:creationId xmlns:a16="http://schemas.microsoft.com/office/drawing/2014/main" id="{D1B3F31C-B510-4E65-9B93-C0E755A3878F}"/>
              </a:ext>
            </a:extLst>
          </p:cNvPr>
          <p:cNvSpPr/>
          <p:nvPr/>
        </p:nvSpPr>
        <p:spPr>
          <a:xfrm>
            <a:off x="-211358" y="1235155"/>
            <a:ext cx="9911031" cy="2013821"/>
          </a:xfrm>
          <a:prstGeom prst="rect">
            <a:avLst/>
          </a:prstGeom>
        </p:spPr>
        <p:txBody>
          <a:bodyPr wrap="square">
            <a:spAutoFit/>
          </a:bodyPr>
          <a:lstStyle/>
          <a:p>
            <a:pPr lvl="2">
              <a:lnSpc>
                <a:spcPct val="107000"/>
              </a:lnSpc>
            </a:pPr>
            <a:r>
              <a:rPr lang="en-US" sz="2000" b="0" i="0" dirty="0">
                <a:solidFill>
                  <a:srgbClr val="C00000"/>
                </a:solidFill>
                <a:effectLst/>
                <a:latin typeface="Arial Black" panose="020B0A04020102020204" pitchFamily="34" charset="0"/>
                <a:cs typeface="Arial" panose="020B0604020202020204" pitchFamily="34" charset="0"/>
              </a:rPr>
              <a:t>SHOW AND DELIVER (WAGON) ORDER DUE Aug 29 at Midnight</a:t>
            </a:r>
            <a:endParaRPr lang="en-US" sz="2000" dirty="0">
              <a:solidFill>
                <a:srgbClr val="C00000"/>
              </a:solidFill>
              <a:effectLst/>
              <a:latin typeface="Arial Black" panose="020B0A04020102020204" pitchFamily="34" charset="0"/>
              <a:ea typeface="Calibri" panose="020F0502020204030204" pitchFamily="34" charset="0"/>
              <a:cs typeface="Arial" panose="020B0604020202020204" pitchFamily="34" charset="0"/>
            </a:endParaRPr>
          </a:p>
          <a:p>
            <a:pPr marL="1200150" lvl="2" indent="-285750">
              <a:lnSpc>
                <a:spcPct val="107000"/>
              </a:lnSpc>
              <a:buFont typeface="Arial" panose="020B0604020202020204" pitchFamily="34" charset="0"/>
              <a:buChar char="•"/>
            </a:pPr>
            <a:r>
              <a:rPr lang="en-US" sz="2000" b="1" dirty="0">
                <a:latin typeface="Arial" panose="020B0604020202020204" pitchFamily="34" charset="0"/>
                <a:ea typeface="Calibri" panose="020F0502020204030204" pitchFamily="34" charset="0"/>
                <a:cs typeface="Arial" panose="020B0604020202020204" pitchFamily="34" charset="0"/>
              </a:rPr>
              <a:t>Order through the Leader Portal at </a:t>
            </a:r>
            <a:r>
              <a:rPr lang="en-US" sz="2000" b="1" dirty="0">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www.trails-end.com</a:t>
            </a:r>
            <a:endParaRPr lang="en-US" sz="2000" b="1" dirty="0">
              <a:latin typeface="Arial" panose="020B0604020202020204" pitchFamily="34" charset="0"/>
              <a:ea typeface="Calibri" panose="020F0502020204030204" pitchFamily="34" charset="0"/>
              <a:cs typeface="Arial" panose="020B0604020202020204" pitchFamily="34" charset="0"/>
            </a:endParaRPr>
          </a:p>
          <a:p>
            <a:pPr marL="1200150" lvl="2" indent="-285750">
              <a:lnSpc>
                <a:spcPct val="107000"/>
              </a:lnSpc>
              <a:buFont typeface="Arial" panose="020B0604020202020204" pitchFamily="34" charset="0"/>
              <a:buChar char="•"/>
            </a:pPr>
            <a:r>
              <a:rPr lang="en-US" sz="2000" b="1" dirty="0">
                <a:latin typeface="Arial" panose="020B0604020202020204" pitchFamily="34" charset="0"/>
                <a:ea typeface="Calibri" panose="020F0502020204030204" pitchFamily="34" charset="0"/>
                <a:cs typeface="Arial" panose="020B0604020202020204" pitchFamily="34" charset="0"/>
              </a:rPr>
              <a:t>Up to 90% of what you sold in 2023 (Retail dollars)</a:t>
            </a:r>
          </a:p>
          <a:p>
            <a:pPr marL="1200150" lvl="2" indent="-285750">
              <a:lnSpc>
                <a:spcPct val="107000"/>
              </a:lnSpc>
              <a:buFont typeface="Arial" panose="020B0604020202020204" pitchFamily="34" charset="0"/>
              <a:buChar char="•"/>
            </a:pPr>
            <a:r>
              <a:rPr lang="en-US" sz="2000" b="1" dirty="0">
                <a:latin typeface="Arial" panose="020B0604020202020204" pitchFamily="34" charset="0"/>
                <a:ea typeface="Calibri" panose="020F0502020204030204" pitchFamily="34" charset="0"/>
                <a:cs typeface="Arial" panose="020B0604020202020204" pitchFamily="34" charset="0"/>
              </a:rPr>
              <a:t>Order in full cases only</a:t>
            </a:r>
          </a:p>
          <a:p>
            <a:pPr marL="1200150" lvl="2" indent="-285750">
              <a:lnSpc>
                <a:spcPct val="107000"/>
              </a:lnSpc>
              <a:buFont typeface="Arial" panose="020B0604020202020204" pitchFamily="34" charset="0"/>
              <a:buChar char="•"/>
            </a:pPr>
            <a:r>
              <a:rPr lang="en-US" sz="2000" b="1" dirty="0">
                <a:latin typeface="Arial" panose="020B0604020202020204" pitchFamily="34" charset="0"/>
                <a:ea typeface="Calibri" panose="020F0502020204030204" pitchFamily="34" charset="0"/>
                <a:cs typeface="Arial" panose="020B0604020202020204" pitchFamily="34" charset="0"/>
              </a:rPr>
              <a:t>We WILL have more product during the sale to check out. </a:t>
            </a:r>
          </a:p>
          <a:p>
            <a:pPr marL="1200150" lvl="2" indent="-285750">
              <a:lnSpc>
                <a:spcPct val="107000"/>
              </a:lnSpc>
              <a:buFont typeface="Arial" panose="020B0604020202020204" pitchFamily="34" charset="0"/>
              <a:buChar char="•"/>
            </a:pPr>
            <a:endParaRPr lang="en-US"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879C9B4-E913-4001-9E01-8CADC5560C86}"/>
              </a:ext>
            </a:extLst>
          </p:cNvPr>
          <p:cNvSpPr/>
          <p:nvPr/>
        </p:nvSpPr>
        <p:spPr>
          <a:xfrm>
            <a:off x="-211358" y="3034730"/>
            <a:ext cx="9271135" cy="1585627"/>
          </a:xfrm>
          <a:prstGeom prst="rect">
            <a:avLst/>
          </a:prstGeom>
        </p:spPr>
        <p:txBody>
          <a:bodyPr wrap="square">
            <a:spAutoFit/>
          </a:bodyPr>
          <a:lstStyle/>
          <a:p>
            <a:pPr lvl="2">
              <a:lnSpc>
                <a:spcPct val="107000"/>
              </a:lnSpc>
            </a:pPr>
            <a:r>
              <a:rPr lang="en-US" sz="2000" b="0" i="0" dirty="0">
                <a:solidFill>
                  <a:srgbClr val="C00000"/>
                </a:solidFill>
                <a:effectLst/>
                <a:latin typeface="Arial Black" panose="020B0A04020102020204" pitchFamily="34" charset="0"/>
                <a:cs typeface="Arial" panose="020B0604020202020204" pitchFamily="34" charset="0"/>
              </a:rPr>
              <a:t>TAKE ORDER DUE SUNDAY NOV 10 AT MIDNIGHT</a:t>
            </a:r>
            <a:endParaRPr lang="en-US" sz="2000" dirty="0">
              <a:solidFill>
                <a:srgbClr val="C00000"/>
              </a:solidFill>
              <a:effectLst/>
              <a:latin typeface="Arial Black" panose="020B0A04020102020204" pitchFamily="34" charset="0"/>
              <a:ea typeface="Calibri" panose="020F0502020204030204" pitchFamily="34" charset="0"/>
              <a:cs typeface="Arial" panose="020B0604020202020204" pitchFamily="34" charset="0"/>
            </a:endParaRPr>
          </a:p>
          <a:p>
            <a:pPr marL="1200150" lvl="2" indent="-285750">
              <a:lnSpc>
                <a:spcPct val="107000"/>
              </a:lnSpc>
              <a:buFont typeface="Arial" panose="020B0604020202020204" pitchFamily="34" charset="0"/>
              <a:buChar char="•"/>
            </a:pPr>
            <a:r>
              <a:rPr lang="en-US" b="1" dirty="0">
                <a:latin typeface="Arial" panose="020B0604020202020204" pitchFamily="34" charset="0"/>
                <a:ea typeface="Calibri" panose="020F0502020204030204" pitchFamily="34" charset="0"/>
                <a:cs typeface="Arial" panose="020B0604020202020204" pitchFamily="34" charset="0"/>
              </a:rPr>
              <a:t>Order through the Leader Portal at </a:t>
            </a:r>
            <a:r>
              <a:rPr lang="en-US" b="1" dirty="0">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www.trails-end.com</a:t>
            </a:r>
            <a:endParaRPr lang="en-US" b="1" dirty="0">
              <a:latin typeface="Arial" panose="020B0604020202020204" pitchFamily="34" charset="0"/>
              <a:ea typeface="Calibri" panose="020F0502020204030204" pitchFamily="34" charset="0"/>
              <a:cs typeface="Arial" panose="020B0604020202020204" pitchFamily="34" charset="0"/>
            </a:endParaRPr>
          </a:p>
          <a:p>
            <a:pPr marL="1200150" lvl="2" indent="-285750">
              <a:lnSpc>
                <a:spcPct val="107000"/>
              </a:lnSpc>
              <a:buFont typeface="Arial" panose="020B0604020202020204" pitchFamily="34" charset="0"/>
              <a:buChar char="•"/>
            </a:pPr>
            <a:r>
              <a:rPr lang="en-US" b="1" dirty="0">
                <a:latin typeface="Arial" panose="020B0604020202020204" pitchFamily="34" charset="0"/>
                <a:ea typeface="Calibri" panose="020F0502020204030204" pitchFamily="34" charset="0"/>
                <a:cs typeface="Arial" panose="020B0604020202020204" pitchFamily="34" charset="0"/>
              </a:rPr>
              <a:t>Can order singles</a:t>
            </a:r>
          </a:p>
          <a:p>
            <a:pPr marL="1200150" lvl="2" indent="-285750">
              <a:lnSpc>
                <a:spcPct val="107000"/>
              </a:lnSpc>
              <a:buFont typeface="Arial" panose="020B0604020202020204" pitchFamily="34" charset="0"/>
              <a:buChar char="•"/>
            </a:pPr>
            <a:r>
              <a:rPr lang="en-US" b="1" dirty="0">
                <a:latin typeface="Arial" panose="020B0604020202020204" pitchFamily="34" charset="0"/>
                <a:ea typeface="Calibri" panose="020F0502020204030204" pitchFamily="34" charset="0"/>
                <a:cs typeface="Arial" panose="020B0604020202020204" pitchFamily="34" charset="0"/>
              </a:rPr>
              <a:t>Order your Hometown Heroes credits at take order</a:t>
            </a:r>
          </a:p>
          <a:p>
            <a:pPr marL="1200150" lvl="2" indent="-285750">
              <a:lnSpc>
                <a:spcPct val="107000"/>
              </a:lnSpc>
              <a:buFont typeface="Arial" panose="020B0604020202020204" pitchFamily="34" charset="0"/>
              <a:buChar char="•"/>
            </a:pPr>
            <a:endParaRPr lang="en-US"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3C5BCDD-894A-4B89-98EB-7291FF5D0025}"/>
              </a:ext>
            </a:extLst>
          </p:cNvPr>
          <p:cNvSpPr/>
          <p:nvPr/>
        </p:nvSpPr>
        <p:spPr>
          <a:xfrm>
            <a:off x="-193727" y="4452139"/>
            <a:ext cx="7847397" cy="1585627"/>
          </a:xfrm>
          <a:prstGeom prst="rect">
            <a:avLst/>
          </a:prstGeom>
        </p:spPr>
        <p:txBody>
          <a:bodyPr wrap="square">
            <a:spAutoFit/>
          </a:bodyPr>
          <a:lstStyle/>
          <a:p>
            <a:pPr lvl="2">
              <a:lnSpc>
                <a:spcPct val="107000"/>
              </a:lnSpc>
            </a:pPr>
            <a:r>
              <a:rPr lang="en-US" sz="2000" b="0" i="0" dirty="0">
                <a:solidFill>
                  <a:srgbClr val="C00000"/>
                </a:solidFill>
                <a:effectLst/>
                <a:latin typeface="Arial Black" panose="020B0A04020102020204" pitchFamily="34" charset="0"/>
                <a:cs typeface="Arial" panose="020B0604020202020204" pitchFamily="34" charset="0"/>
              </a:rPr>
              <a:t>NOTEABLE FEATURES</a:t>
            </a:r>
            <a:endParaRPr lang="en-US" sz="2000" dirty="0">
              <a:solidFill>
                <a:srgbClr val="C00000"/>
              </a:solidFill>
              <a:effectLst/>
              <a:latin typeface="Arial Black" panose="020B0A04020102020204" pitchFamily="34" charset="0"/>
              <a:ea typeface="Calibri" panose="020F0502020204030204" pitchFamily="34" charset="0"/>
              <a:cs typeface="Arial" panose="020B0604020202020204" pitchFamily="34" charset="0"/>
            </a:endParaRPr>
          </a:p>
          <a:p>
            <a:pPr marL="1200150" lvl="2" indent="-285750">
              <a:lnSpc>
                <a:spcPct val="107000"/>
              </a:lnSpc>
              <a:buFont typeface="Arial" panose="020B0604020202020204" pitchFamily="34" charset="0"/>
              <a:buChar char="•"/>
            </a:pPr>
            <a:r>
              <a:rPr lang="en-US" b="1" dirty="0">
                <a:latin typeface="Arial" panose="020B0604020202020204" pitchFamily="34" charset="0"/>
                <a:ea typeface="Calibri" panose="020F0502020204030204" pitchFamily="34" charset="0"/>
                <a:cs typeface="Arial" panose="020B0604020202020204" pitchFamily="34" charset="0"/>
              </a:rPr>
              <a:t>What to order auto populate button</a:t>
            </a:r>
          </a:p>
          <a:p>
            <a:pPr marL="1200150" lvl="2" indent="-285750">
              <a:lnSpc>
                <a:spcPct val="107000"/>
              </a:lnSpc>
              <a:buFont typeface="Arial" panose="020B0604020202020204" pitchFamily="34" charset="0"/>
              <a:buChar char="•"/>
            </a:pPr>
            <a:r>
              <a:rPr lang="en-US" b="1" dirty="0">
                <a:latin typeface="Arial" panose="020B0604020202020204" pitchFamily="34" charset="0"/>
                <a:ea typeface="Calibri" panose="020F0502020204030204" pitchFamily="34" charset="0"/>
                <a:cs typeface="Arial" panose="020B0604020202020204" pitchFamily="34" charset="0"/>
              </a:rPr>
              <a:t>Multifactor Authentication – 30 days</a:t>
            </a:r>
          </a:p>
          <a:p>
            <a:pPr marL="1200150" lvl="2" indent="-285750">
              <a:lnSpc>
                <a:spcPct val="107000"/>
              </a:lnSpc>
              <a:buFont typeface="Arial" panose="020B0604020202020204" pitchFamily="34" charset="0"/>
              <a:buChar char="•"/>
            </a:pPr>
            <a:r>
              <a:rPr lang="en-US" b="1" dirty="0">
                <a:latin typeface="Arial" panose="020B0604020202020204" pitchFamily="34" charset="0"/>
                <a:ea typeface="Calibri" panose="020F0502020204030204" pitchFamily="34" charset="0"/>
                <a:cs typeface="Arial" panose="020B0604020202020204" pitchFamily="34" charset="0"/>
              </a:rPr>
              <a:t>Ordering for two Units</a:t>
            </a:r>
          </a:p>
          <a:p>
            <a:pPr marL="1200150" lvl="2" indent="-285750">
              <a:lnSpc>
                <a:spcPct val="107000"/>
              </a:lnSpc>
              <a:buFont typeface="Arial" panose="020B0604020202020204" pitchFamily="34" charset="0"/>
              <a:buChar char="•"/>
            </a:pPr>
            <a:endParaRPr lang="en-US"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46567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B2D66D-4616-4602-9E85-7EFBFBB26325}"/>
              </a:ext>
            </a:extLst>
          </p:cNvPr>
          <p:cNvSpPr txBox="1"/>
          <p:nvPr/>
        </p:nvSpPr>
        <p:spPr>
          <a:xfrm>
            <a:off x="852407" y="299763"/>
            <a:ext cx="5825484" cy="707578"/>
          </a:xfrm>
          <a:prstGeom prst="rect">
            <a:avLst/>
          </a:prstGeom>
          <a:noFill/>
        </p:spPr>
        <p:txBody>
          <a:bodyPr wrap="square" rtlCol="0" anchor="t">
            <a:noAutofit/>
          </a:bodyPr>
          <a:lstStyle/>
          <a:p>
            <a:r>
              <a:rPr lang="en-US" sz="4400" b="1" dirty="0">
                <a:ln>
                  <a:solidFill>
                    <a:schemeClr val="tx1"/>
                  </a:solidFill>
                </a:ln>
                <a:solidFill>
                  <a:srgbClr val="FFFF00"/>
                </a:solidFill>
                <a:latin typeface="Knights Quest" panose="00000400000000000000" pitchFamily="2" charset="0"/>
                <a:cs typeface="Arial"/>
              </a:rPr>
              <a:t>Online Direct</a:t>
            </a:r>
            <a:endParaRPr lang="en-US" dirty="0">
              <a:ln>
                <a:solidFill>
                  <a:schemeClr val="tx1"/>
                </a:solidFill>
              </a:ln>
              <a:solidFill>
                <a:srgbClr val="FFFF00"/>
              </a:solidFill>
              <a:latin typeface="Knights Quest" panose="00000400000000000000" pitchFamily="2" charset="0"/>
            </a:endParaRPr>
          </a:p>
        </p:txBody>
      </p:sp>
      <p:sp>
        <p:nvSpPr>
          <p:cNvPr id="3" name="Rectangle 2">
            <a:extLst>
              <a:ext uri="{FF2B5EF4-FFF2-40B4-BE49-F238E27FC236}">
                <a16:creationId xmlns:a16="http://schemas.microsoft.com/office/drawing/2014/main" id="{4EF3E0DF-35F9-4594-9259-8EC9EF092F09}"/>
              </a:ext>
            </a:extLst>
          </p:cNvPr>
          <p:cNvSpPr/>
          <p:nvPr/>
        </p:nvSpPr>
        <p:spPr>
          <a:xfrm>
            <a:off x="2342221" y="1358168"/>
            <a:ext cx="3660416" cy="487152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pPr>
            <a:r>
              <a:rPr lang="en-US" sz="2800" b="1" u="sng" dirty="0">
                <a:solidFill>
                  <a:srgbClr val="C00000"/>
                </a:solidFill>
                <a:latin typeface="Arial" panose="020B0604020202020204" pitchFamily="34" charset="0"/>
                <a:ea typeface="Calibri" panose="020F0502020204030204" pitchFamily="34" charset="0"/>
                <a:cs typeface="Arial" panose="020B0604020202020204" pitchFamily="34" charset="0"/>
              </a:rPr>
              <a:t>SHARE YOUR PAGE</a:t>
            </a:r>
          </a:p>
          <a:p>
            <a:pPr>
              <a:lnSpc>
                <a:spcPct val="107000"/>
              </a:lnSpc>
            </a:pPr>
            <a:endParaRPr lang="en-US" sz="2400" b="1" dirty="0">
              <a:solidFill>
                <a:srgbClr val="00B0F0"/>
              </a:solidFill>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AutoNum type="arabicPeriod"/>
            </a:pPr>
            <a:r>
              <a:rPr lang="en-US" sz="2400" b="1" dirty="0">
                <a:latin typeface="Arial" panose="020B0604020202020204" pitchFamily="34" charset="0"/>
                <a:ea typeface="Calibri" panose="020F0502020204030204" pitchFamily="34" charset="0"/>
                <a:cs typeface="Arial" panose="020B0604020202020204" pitchFamily="34" charset="0"/>
              </a:rPr>
              <a:t>Share your fundraising page </a:t>
            </a:r>
            <a:br>
              <a:rPr lang="en-US" sz="2400" b="1" dirty="0">
                <a:latin typeface="Arial" panose="020B0604020202020204" pitchFamily="34" charset="0"/>
                <a:ea typeface="Calibri" panose="020F0502020204030204" pitchFamily="34" charset="0"/>
                <a:cs typeface="Arial" panose="020B0604020202020204" pitchFamily="34" charset="0"/>
              </a:rPr>
            </a:br>
            <a:r>
              <a:rPr lang="en-US" sz="2400" b="1" dirty="0">
                <a:latin typeface="Arial" panose="020B0604020202020204" pitchFamily="34" charset="0"/>
                <a:ea typeface="Calibri" panose="020F0502020204030204" pitchFamily="34" charset="0"/>
                <a:cs typeface="Arial" panose="020B0604020202020204" pitchFamily="34" charset="0"/>
              </a:rPr>
              <a:t>via email, text, or social media.</a:t>
            </a:r>
          </a:p>
          <a:p>
            <a:pPr marL="342900" indent="-342900">
              <a:lnSpc>
                <a:spcPct val="107000"/>
              </a:lnSpc>
              <a:buAutoNum type="arabicPeriod"/>
            </a:pPr>
            <a:r>
              <a:rPr lang="en-US" sz="2400" b="1" dirty="0">
                <a:latin typeface="Arial" panose="020B0604020202020204" pitchFamily="34" charset="0"/>
                <a:ea typeface="Calibri" panose="020F0502020204030204" pitchFamily="34" charset="0"/>
                <a:cs typeface="Arial" panose="020B0604020202020204" pitchFamily="34" charset="0"/>
              </a:rPr>
              <a:t>Customers click your link to place online orders.</a:t>
            </a:r>
          </a:p>
          <a:p>
            <a:pPr marL="342900" indent="-342900">
              <a:lnSpc>
                <a:spcPct val="107000"/>
              </a:lnSpc>
              <a:buAutoNum type="arabicPeriod"/>
            </a:pPr>
            <a:r>
              <a:rPr lang="en-US" sz="2400" b="1" dirty="0">
                <a:latin typeface="Arial" panose="020B0604020202020204" pitchFamily="34" charset="0"/>
                <a:ea typeface="Calibri" panose="020F0502020204030204" pitchFamily="34" charset="0"/>
                <a:cs typeface="Arial" panose="020B0604020202020204" pitchFamily="34" charset="0"/>
              </a:rPr>
              <a:t>Products ship directly to your customer’s home.</a:t>
            </a:r>
          </a:p>
        </p:txBody>
      </p:sp>
      <p:pic>
        <p:nvPicPr>
          <p:cNvPr id="5" name="Picture 4" descr="A screenshot of a computer&#10;&#10;Description automatically generated">
            <a:extLst>
              <a:ext uri="{FF2B5EF4-FFF2-40B4-BE49-F238E27FC236}">
                <a16:creationId xmlns:a16="http://schemas.microsoft.com/office/drawing/2014/main" id="{5442520B-6E76-4331-994B-9C88F4FE60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064" y="1948504"/>
            <a:ext cx="1940815" cy="2788447"/>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A47FB345-37C7-46EF-8D89-A44C8F233F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96635" y="2141621"/>
            <a:ext cx="1944207" cy="2887579"/>
          </a:xfrm>
          <a:prstGeom prst="rect">
            <a:avLst/>
          </a:prstGeom>
        </p:spPr>
      </p:pic>
      <p:sp>
        <p:nvSpPr>
          <p:cNvPr id="7" name="Rectangle 6">
            <a:extLst>
              <a:ext uri="{FF2B5EF4-FFF2-40B4-BE49-F238E27FC236}">
                <a16:creationId xmlns:a16="http://schemas.microsoft.com/office/drawing/2014/main" id="{C3B34593-3E32-4A49-A8A7-9D942251FE2F}"/>
              </a:ext>
            </a:extLst>
          </p:cNvPr>
          <p:cNvSpPr/>
          <p:nvPr/>
        </p:nvSpPr>
        <p:spPr>
          <a:xfrm>
            <a:off x="6347152" y="1358168"/>
            <a:ext cx="3249484" cy="466909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pPr>
            <a:r>
              <a:rPr lang="en-US" sz="2800" b="1" u="sng" dirty="0">
                <a:solidFill>
                  <a:srgbClr val="C00000"/>
                </a:solidFill>
                <a:latin typeface="Arial" panose="020B0604020202020204" pitchFamily="34" charset="0"/>
                <a:ea typeface="Calibri" panose="020F0502020204030204" pitchFamily="34" charset="0"/>
                <a:cs typeface="Arial" panose="020B0604020202020204" pitchFamily="34" charset="0"/>
              </a:rPr>
              <a:t>DIRECT ORDERS</a:t>
            </a:r>
          </a:p>
          <a:p>
            <a:pPr>
              <a:lnSpc>
                <a:spcPct val="107000"/>
              </a:lnSpc>
            </a:pPr>
            <a:endParaRPr lang="en-US" sz="2800" b="1" dirty="0">
              <a:solidFill>
                <a:srgbClr val="00B0F0"/>
              </a:solidFill>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AutoNum type="arabicPeriod"/>
            </a:pPr>
            <a:r>
              <a:rPr lang="en-US" sz="2800" b="1" dirty="0">
                <a:latin typeface="Arial" panose="020B0604020202020204" pitchFamily="34" charset="0"/>
                <a:ea typeface="Calibri" panose="020F0502020204030204" pitchFamily="34" charset="0"/>
                <a:cs typeface="Arial" panose="020B0604020202020204" pitchFamily="34" charset="0"/>
              </a:rPr>
              <a:t>Pick your products.</a:t>
            </a:r>
          </a:p>
          <a:p>
            <a:pPr marL="342900" indent="-342900">
              <a:lnSpc>
                <a:spcPct val="107000"/>
              </a:lnSpc>
              <a:buAutoNum type="arabicPeriod"/>
            </a:pPr>
            <a:r>
              <a:rPr lang="en-US" sz="2800" b="1" dirty="0">
                <a:latin typeface="Arial" panose="020B0604020202020204" pitchFamily="34" charset="0"/>
                <a:ea typeface="Calibri" panose="020F0502020204030204" pitchFamily="34" charset="0"/>
                <a:cs typeface="Arial" panose="020B0604020202020204" pitchFamily="34" charset="0"/>
              </a:rPr>
              <a:t>Credit or debit payments only</a:t>
            </a:r>
          </a:p>
          <a:p>
            <a:pPr marL="342900" indent="-342900">
              <a:lnSpc>
                <a:spcPct val="107000"/>
              </a:lnSpc>
              <a:buAutoNum type="arabicPeriod"/>
            </a:pPr>
            <a:r>
              <a:rPr lang="en-US" sz="2800" b="1" dirty="0">
                <a:latin typeface="Arial" panose="020B0604020202020204" pitchFamily="34" charset="0"/>
                <a:ea typeface="Calibri" panose="020F0502020204030204" pitchFamily="34" charset="0"/>
                <a:cs typeface="Arial" panose="020B0604020202020204" pitchFamily="34" charset="0"/>
              </a:rPr>
              <a:t>Products ship directly to your customer’s home</a:t>
            </a:r>
            <a:r>
              <a:rPr lang="en-US" sz="2400" b="1" dirty="0">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743173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Line"/>
          <p:cNvSpPr/>
          <p:nvPr/>
        </p:nvSpPr>
        <p:spPr>
          <a:xfrm flipV="1">
            <a:off x="4211109" y="1357789"/>
            <a:ext cx="0" cy="3224673"/>
          </a:xfrm>
          <a:prstGeom prst="line">
            <a:avLst/>
          </a:prstGeom>
          <a:ln w="63500">
            <a:solidFill>
              <a:srgbClr val="D02D2B"/>
            </a:solidFill>
            <a:custDash>
              <a:ds d="200000" sp="200000"/>
            </a:custDash>
            <a:miter lim="400000"/>
          </a:ln>
        </p:spPr>
        <p:txBody>
          <a:bodyPr lIns="25400" tIns="25400" rIns="25400" bIns="25400" anchor="ctr"/>
          <a:lstStyle/>
          <a:p>
            <a:endParaRPr sz="900"/>
          </a:p>
        </p:txBody>
      </p:sp>
      <p:sp>
        <p:nvSpPr>
          <p:cNvPr id="227" name="Header…"/>
          <p:cNvSpPr txBox="1"/>
          <p:nvPr/>
        </p:nvSpPr>
        <p:spPr>
          <a:xfrm>
            <a:off x="4496627" y="1069890"/>
            <a:ext cx="3200400" cy="2705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spcAft>
                <a:spcPts val="600"/>
              </a:spcAft>
              <a:defRPr sz="5500">
                <a:solidFill>
                  <a:srgbClr val="D02D2B"/>
                </a:solidFill>
                <a:latin typeface="General Sans Regular"/>
                <a:ea typeface="General Sans Regular"/>
                <a:cs typeface="General Sans Regular"/>
                <a:sym typeface="General Sans Regular"/>
              </a:defRPr>
            </a:pPr>
            <a:r>
              <a:rPr lang="en-US" sz="2750" b="1">
                <a:latin typeface="General Sans Semibold"/>
                <a:ea typeface="General Sans Semibold"/>
                <a:cs typeface="General Sans Semibold"/>
                <a:sym typeface="General Sans Semibold"/>
              </a:rPr>
              <a:t>Customize Page</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Upload a profile picture.</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Write a description - “Tell your customers why they should support Scout fundraising.”</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Select your favorite product.</a:t>
            </a:r>
          </a:p>
        </p:txBody>
      </p:sp>
      <p:sp>
        <p:nvSpPr>
          <p:cNvPr id="228" name="Header…"/>
          <p:cNvSpPr txBox="1"/>
          <p:nvPr/>
        </p:nvSpPr>
        <p:spPr>
          <a:xfrm>
            <a:off x="8268064" y="1227214"/>
            <a:ext cx="3200400" cy="3013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spcAft>
                <a:spcPts val="600"/>
              </a:spcAft>
              <a:defRPr sz="5500">
                <a:solidFill>
                  <a:srgbClr val="D02D2B"/>
                </a:solidFill>
                <a:latin typeface="General Sans Regular"/>
                <a:ea typeface="General Sans Regular"/>
                <a:cs typeface="General Sans Regular"/>
                <a:sym typeface="General Sans Regular"/>
              </a:defRPr>
            </a:pPr>
            <a:r>
              <a:rPr lang="en-US" sz="2750" b="1">
                <a:latin typeface="General Sans Semibold"/>
                <a:ea typeface="General Sans Semibold"/>
                <a:cs typeface="General Sans Semibold"/>
                <a:sym typeface="General Sans Semibold"/>
              </a:rPr>
              <a:t>Share</a:t>
            </a:r>
            <a:endParaRPr sz="2750" b="1">
              <a:latin typeface="General Sans Semibold"/>
              <a:ea typeface="General Sans Semibold"/>
              <a:cs typeface="General Sans Semibold"/>
              <a:sym typeface="General Sans Semibold"/>
            </a:endParaRP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Share your online fundraising page link with family and friends!</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Use the App to post on social, send emails and texts &amp; generate a QR code.</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Follow-up with customers who have not bought. </a:t>
            </a:r>
          </a:p>
        </p:txBody>
      </p:sp>
      <p:sp>
        <p:nvSpPr>
          <p:cNvPr id="229" name="Line"/>
          <p:cNvSpPr/>
          <p:nvPr/>
        </p:nvSpPr>
        <p:spPr>
          <a:xfrm flipV="1">
            <a:off x="7982545" y="1417424"/>
            <a:ext cx="1" cy="3165038"/>
          </a:xfrm>
          <a:prstGeom prst="line">
            <a:avLst/>
          </a:prstGeom>
          <a:ln w="63500">
            <a:solidFill>
              <a:srgbClr val="D02D2B"/>
            </a:solidFill>
            <a:custDash>
              <a:ds d="200000" sp="200000"/>
            </a:custDash>
            <a:miter lim="400000"/>
          </a:ln>
        </p:spPr>
        <p:txBody>
          <a:bodyPr lIns="25400" tIns="25400" rIns="25400" bIns="25400" anchor="ctr"/>
          <a:lstStyle/>
          <a:p>
            <a:endParaRPr sz="900"/>
          </a:p>
        </p:txBody>
      </p:sp>
      <p:sp>
        <p:nvSpPr>
          <p:cNvPr id="3" name="Header">
            <a:extLst>
              <a:ext uri="{FF2B5EF4-FFF2-40B4-BE49-F238E27FC236}">
                <a16:creationId xmlns:a16="http://schemas.microsoft.com/office/drawing/2014/main" id="{968A2B22-1A1E-4D0E-595D-294796740A16}"/>
              </a:ext>
            </a:extLst>
          </p:cNvPr>
          <p:cNvSpPr txBox="1"/>
          <p:nvPr/>
        </p:nvSpPr>
        <p:spPr>
          <a:xfrm>
            <a:off x="644863" y="312180"/>
            <a:ext cx="8499137" cy="728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defRPr sz="6800">
                <a:solidFill>
                  <a:srgbClr val="FFFFFF"/>
                </a:solidFill>
                <a:latin typeface="Cralter Sans Rough"/>
                <a:ea typeface="Cralter Sans Rough"/>
                <a:cs typeface="Cralter Sans Rough"/>
                <a:sym typeface="Cralter Sans Rough"/>
              </a:defRPr>
            </a:lvl1pPr>
          </a:lstStyle>
          <a:p>
            <a:pPr algn="l"/>
            <a:r>
              <a:rPr lang="en-US" sz="4400" dirty="0">
                <a:ln>
                  <a:solidFill>
                    <a:schemeClr val="tx1"/>
                  </a:solidFill>
                </a:ln>
                <a:solidFill>
                  <a:srgbClr val="FFFF00"/>
                </a:solidFill>
                <a:latin typeface="Knights Quest" panose="00000400000000000000" pitchFamily="2" charset="0"/>
              </a:rPr>
              <a:t>Online Best Practices</a:t>
            </a:r>
            <a:endParaRPr sz="4400" dirty="0">
              <a:ln>
                <a:solidFill>
                  <a:schemeClr val="tx1"/>
                </a:solidFill>
              </a:ln>
              <a:solidFill>
                <a:srgbClr val="FFFF00"/>
              </a:solidFill>
              <a:latin typeface="Knights Quest" panose="00000400000000000000" pitchFamily="2" charset="0"/>
            </a:endParaRPr>
          </a:p>
        </p:txBody>
      </p:sp>
      <p:sp>
        <p:nvSpPr>
          <p:cNvPr id="4" name="Header…">
            <a:extLst>
              <a:ext uri="{FF2B5EF4-FFF2-40B4-BE49-F238E27FC236}">
                <a16:creationId xmlns:a16="http://schemas.microsoft.com/office/drawing/2014/main" id="{1177647C-353D-5A85-2F61-0A3D48427C8F}"/>
              </a:ext>
            </a:extLst>
          </p:cNvPr>
          <p:cNvSpPr txBox="1"/>
          <p:nvPr/>
        </p:nvSpPr>
        <p:spPr>
          <a:xfrm>
            <a:off x="558196" y="1073326"/>
            <a:ext cx="3200400" cy="33214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spcAft>
                <a:spcPts val="600"/>
              </a:spcAft>
              <a:defRPr sz="5500">
                <a:solidFill>
                  <a:srgbClr val="D02D2B"/>
                </a:solidFill>
                <a:latin typeface="General Sans Regular"/>
                <a:ea typeface="General Sans Regular"/>
                <a:cs typeface="General Sans Regular"/>
                <a:sym typeface="General Sans Regular"/>
              </a:defRPr>
            </a:pPr>
            <a:r>
              <a:rPr lang="en-US" sz="2750" b="1">
                <a:latin typeface="General Sans Semibold"/>
                <a:ea typeface="General Sans Semibold"/>
                <a:cs typeface="General Sans Semibold"/>
                <a:sym typeface="General Sans Semibold"/>
              </a:rPr>
              <a:t>Safe &amp; Easy</a:t>
            </a:r>
            <a:endParaRPr sz="2750" b="1">
              <a:latin typeface="General Sans Semibold"/>
              <a:ea typeface="General Sans Semibold"/>
              <a:cs typeface="General Sans Semibold"/>
              <a:sym typeface="General Sans Semibold"/>
            </a:endParaRP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Trail’s End ships the product directly to the customer.</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No handling of products or cash for Scouts or Unit.</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As many traditional products and prices as possible.</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Additional products online.</a:t>
            </a:r>
          </a:p>
        </p:txBody>
      </p:sp>
      <p:pic>
        <p:nvPicPr>
          <p:cNvPr id="9" name="Picture 8">
            <a:extLst>
              <a:ext uri="{FF2B5EF4-FFF2-40B4-BE49-F238E27FC236}">
                <a16:creationId xmlns:a16="http://schemas.microsoft.com/office/drawing/2014/main" id="{79BE6747-3350-4E22-8F7C-2C54FA663290}"/>
              </a:ext>
            </a:extLst>
          </p:cNvPr>
          <p:cNvPicPr>
            <a:picLocks noChangeAspect="1"/>
          </p:cNvPicPr>
          <p:nvPr/>
        </p:nvPicPr>
        <p:blipFill>
          <a:blip r:embed="rId3"/>
          <a:stretch>
            <a:fillRect/>
          </a:stretch>
        </p:blipFill>
        <p:spPr>
          <a:xfrm>
            <a:off x="1948677" y="4514016"/>
            <a:ext cx="9709923" cy="1568214"/>
          </a:xfrm>
          <a:prstGeom prst="rect">
            <a:avLst/>
          </a:prstGeom>
        </p:spPr>
      </p:pic>
      <p:pic>
        <p:nvPicPr>
          <p:cNvPr id="10" name="514x514-TE-APP-Products-BeefJerky.png" descr="514x514-TE-APP-Products-BeefJerky.png">
            <a:extLst>
              <a:ext uri="{FF2B5EF4-FFF2-40B4-BE49-F238E27FC236}">
                <a16:creationId xmlns:a16="http://schemas.microsoft.com/office/drawing/2014/main" id="{99039983-93DE-5E10-85D1-F330CF5AE357}"/>
              </a:ext>
            </a:extLst>
          </p:cNvPr>
          <p:cNvPicPr>
            <a:picLocks noChangeAspect="1"/>
          </p:cNvPicPr>
          <p:nvPr/>
        </p:nvPicPr>
        <p:blipFill>
          <a:blip r:embed="rId4"/>
          <a:stretch>
            <a:fillRect/>
          </a:stretch>
        </p:blipFill>
        <p:spPr>
          <a:xfrm>
            <a:off x="533401" y="4598494"/>
            <a:ext cx="1483736" cy="1483736"/>
          </a:xfrm>
          <a:prstGeom prst="rect">
            <a:avLst/>
          </a:prstGeom>
          <a:ln w="12700">
            <a:miter lim="400000"/>
          </a:ln>
        </p:spPr>
      </p:pic>
    </p:spTree>
    <p:extLst>
      <p:ext uri="{BB962C8B-B14F-4D97-AF65-F5344CB8AC3E}">
        <p14:creationId xmlns:p14="http://schemas.microsoft.com/office/powerpoint/2010/main" val="410959191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a:extLst>
              <a:ext uri="{FF2B5EF4-FFF2-40B4-BE49-F238E27FC236}">
                <a16:creationId xmlns:a16="http://schemas.microsoft.com/office/drawing/2014/main" id="{4856D4F2-DEA7-FBD2-0015-5D114C2AEFB8}"/>
              </a:ext>
            </a:extLst>
          </p:cNvPr>
          <p:cNvSpPr/>
          <p:nvPr/>
        </p:nvSpPr>
        <p:spPr>
          <a:xfrm>
            <a:off x="5755939" y="1634159"/>
            <a:ext cx="5887886" cy="4056257"/>
          </a:xfrm>
          <a:prstGeom prst="roundRect">
            <a:avLst>
              <a:gd name="adj" fmla="val 17107"/>
            </a:avLst>
          </a:prstGeom>
          <a:solidFill>
            <a:srgbClr val="E5EAF2"/>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11" name="Picture 10">
            <a:extLst>
              <a:ext uri="{FF2B5EF4-FFF2-40B4-BE49-F238E27FC236}">
                <a16:creationId xmlns:a16="http://schemas.microsoft.com/office/drawing/2014/main" id="{C4C20903-8576-B3B5-767E-736266804240}"/>
              </a:ext>
            </a:extLst>
          </p:cNvPr>
          <p:cNvPicPr>
            <a:picLocks noChangeAspect="1"/>
          </p:cNvPicPr>
          <p:nvPr/>
        </p:nvPicPr>
        <p:blipFill>
          <a:blip r:embed="rId2"/>
          <a:stretch>
            <a:fillRect/>
          </a:stretch>
        </p:blipFill>
        <p:spPr>
          <a:xfrm>
            <a:off x="472216" y="1702916"/>
            <a:ext cx="4795523" cy="4196895"/>
          </a:xfrm>
          <a:prstGeom prst="rect">
            <a:avLst/>
          </a:prstGeom>
        </p:spPr>
      </p:pic>
      <p:sp>
        <p:nvSpPr>
          <p:cNvPr id="235" name="Header…"/>
          <p:cNvSpPr txBox="1"/>
          <p:nvPr/>
        </p:nvSpPr>
        <p:spPr>
          <a:xfrm>
            <a:off x="615047" y="1859550"/>
            <a:ext cx="4550266" cy="42447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spcAft>
                <a:spcPts val="600"/>
              </a:spcAft>
              <a:defRPr sz="5500">
                <a:solidFill>
                  <a:srgbClr val="D02D2B"/>
                </a:solidFill>
                <a:latin typeface="General Sans Regular"/>
                <a:ea typeface="General Sans Regular"/>
                <a:cs typeface="General Sans Regular"/>
                <a:sym typeface="General Sans Regular"/>
              </a:defRPr>
            </a:pPr>
            <a:r>
              <a:rPr lang="en-US" sz="2750" b="1">
                <a:latin typeface="General Sans Semibold"/>
                <a:ea typeface="General Sans Semibold"/>
                <a:cs typeface="General Sans Semibold"/>
                <a:sym typeface="General Sans Semibold"/>
              </a:rPr>
              <a:t>Credit is Best for Scouts</a:t>
            </a:r>
            <a:endParaRPr sz="2750" b="1">
              <a:latin typeface="General Sans Semibold"/>
              <a:ea typeface="General Sans Semibold"/>
              <a:cs typeface="General Sans Semibold"/>
              <a:sym typeface="General Sans Semibold"/>
            </a:endParaRP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b="1"/>
              <a:t>Safer, easier &amp; higher sales for Scouts!</a:t>
            </a: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Trail’s End pays all fees!</a:t>
            </a: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Ways to accept credit in App:</a:t>
            </a:r>
          </a:p>
          <a:p>
            <a:pPr marL="594360" lvl="3"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Square Bluetooth - contactless cards, chip cards, Apple Pay &amp; Google Pay</a:t>
            </a:r>
          </a:p>
          <a:p>
            <a:pPr marL="594360" lvl="3"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Square Swipers: Lighting (Apple) &amp; Headphone jack (Android)</a:t>
            </a:r>
          </a:p>
          <a:p>
            <a:pPr marL="594360" lvl="3"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Manual Entry (no reader): type card</a:t>
            </a:r>
          </a:p>
          <a:p>
            <a:pPr marL="594360" lvl="3"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Apple Pay, Google Pay &amp; Cash App Pay: use share feature at checkout for customers to pay on their device!</a:t>
            </a: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endParaRPr sz="2000"/>
          </a:p>
        </p:txBody>
      </p:sp>
      <p:sp>
        <p:nvSpPr>
          <p:cNvPr id="238" name="Header…"/>
          <p:cNvSpPr txBox="1"/>
          <p:nvPr/>
        </p:nvSpPr>
        <p:spPr>
          <a:xfrm>
            <a:off x="5929942" y="2562420"/>
            <a:ext cx="2590826" cy="2621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lgn="ctr" defTabSz="1219169" hangingPunct="0">
              <a:spcAft>
                <a:spcPts val="600"/>
              </a:spcAft>
              <a:defRPr sz="5500">
                <a:solidFill>
                  <a:srgbClr val="D02D2B"/>
                </a:solidFill>
                <a:latin typeface="General Sans Regular"/>
                <a:ea typeface="General Sans Regular"/>
                <a:cs typeface="General Sans Regular"/>
                <a:sym typeface="General Sans Regular"/>
              </a:defRPr>
            </a:pPr>
            <a:r>
              <a:rPr lang="en-US" sz="2200" b="1">
                <a:solidFill>
                  <a:srgbClr val="001F38"/>
                </a:solidFill>
                <a:latin typeface="General Sans Regular"/>
                <a:sym typeface="General Sans Semibold"/>
              </a:rPr>
              <a:t>Parents</a:t>
            </a:r>
            <a:endParaRPr lang="en-US" sz="2200" b="1">
              <a:solidFill>
                <a:srgbClr val="001F38"/>
              </a:solidFill>
              <a:latin typeface="General Sans Regular"/>
            </a:endParaRP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Use their card and keep the cash.</a:t>
            </a: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Available at end of shift (up to 30 minutes after).</a:t>
            </a: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Scouts earn more Rewards.</a:t>
            </a:r>
          </a:p>
        </p:txBody>
      </p:sp>
      <p:sp>
        <p:nvSpPr>
          <p:cNvPr id="3" name="Header">
            <a:extLst>
              <a:ext uri="{FF2B5EF4-FFF2-40B4-BE49-F238E27FC236}">
                <a16:creationId xmlns:a16="http://schemas.microsoft.com/office/drawing/2014/main" id="{C809EEEB-62C0-F06F-D793-25C34F19CF0A}"/>
              </a:ext>
            </a:extLst>
          </p:cNvPr>
          <p:cNvSpPr txBox="1"/>
          <p:nvPr/>
        </p:nvSpPr>
        <p:spPr>
          <a:xfrm>
            <a:off x="644863" y="312180"/>
            <a:ext cx="6898937" cy="728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defRPr sz="6800">
                <a:solidFill>
                  <a:srgbClr val="FFFFFF"/>
                </a:solidFill>
                <a:latin typeface="Cralter Sans Rough"/>
                <a:ea typeface="Cralter Sans Rough"/>
                <a:cs typeface="Cralter Sans Rough"/>
                <a:sym typeface="Cralter Sans Rough"/>
              </a:defRPr>
            </a:lvl1pPr>
          </a:lstStyle>
          <a:p>
            <a:pPr algn="l"/>
            <a:r>
              <a:rPr lang="en-US" sz="4400" dirty="0">
                <a:ln>
                  <a:solidFill>
                    <a:schemeClr val="tx1"/>
                  </a:solidFill>
                </a:ln>
                <a:solidFill>
                  <a:srgbClr val="FFFF00"/>
                </a:solidFill>
                <a:latin typeface="Knights Quest" panose="00000400000000000000" pitchFamily="2" charset="0"/>
              </a:rPr>
              <a:t>Credit Cards</a:t>
            </a:r>
            <a:endParaRPr sz="4400" dirty="0">
              <a:ln>
                <a:solidFill>
                  <a:schemeClr val="tx1"/>
                </a:solidFill>
              </a:ln>
              <a:solidFill>
                <a:srgbClr val="FFFF00"/>
              </a:solidFill>
              <a:latin typeface="Knights Quest" panose="00000400000000000000" pitchFamily="2" charset="0"/>
            </a:endParaRPr>
          </a:p>
        </p:txBody>
      </p:sp>
      <p:pic>
        <p:nvPicPr>
          <p:cNvPr id="6" name="Picture 5">
            <a:extLst>
              <a:ext uri="{FF2B5EF4-FFF2-40B4-BE49-F238E27FC236}">
                <a16:creationId xmlns:a16="http://schemas.microsoft.com/office/drawing/2014/main" id="{B50B9541-4B43-8C44-BEAE-2E1DC3197C51}"/>
              </a:ext>
            </a:extLst>
          </p:cNvPr>
          <p:cNvPicPr>
            <a:picLocks noChangeAspect="1"/>
          </p:cNvPicPr>
          <p:nvPr/>
        </p:nvPicPr>
        <p:blipFill>
          <a:blip r:embed="rId3"/>
          <a:stretch>
            <a:fillRect/>
          </a:stretch>
        </p:blipFill>
        <p:spPr>
          <a:xfrm>
            <a:off x="3060780" y="5988073"/>
            <a:ext cx="1298424" cy="586269"/>
          </a:xfrm>
          <a:prstGeom prst="rect">
            <a:avLst/>
          </a:prstGeom>
        </p:spPr>
      </p:pic>
      <p:pic>
        <p:nvPicPr>
          <p:cNvPr id="8" name="Picture 7">
            <a:extLst>
              <a:ext uri="{FF2B5EF4-FFF2-40B4-BE49-F238E27FC236}">
                <a16:creationId xmlns:a16="http://schemas.microsoft.com/office/drawing/2014/main" id="{74B8DD04-BE3A-06B0-131C-EACAC0B339AC}"/>
              </a:ext>
            </a:extLst>
          </p:cNvPr>
          <p:cNvPicPr>
            <a:picLocks noChangeAspect="1"/>
          </p:cNvPicPr>
          <p:nvPr/>
        </p:nvPicPr>
        <p:blipFill>
          <a:blip r:embed="rId4"/>
          <a:stretch>
            <a:fillRect/>
          </a:stretch>
        </p:blipFill>
        <p:spPr>
          <a:xfrm>
            <a:off x="1063946" y="6059932"/>
            <a:ext cx="1240420" cy="514410"/>
          </a:xfrm>
          <a:prstGeom prst="rect">
            <a:avLst/>
          </a:prstGeom>
        </p:spPr>
      </p:pic>
      <p:pic>
        <p:nvPicPr>
          <p:cNvPr id="10" name="Picture 9">
            <a:extLst>
              <a:ext uri="{FF2B5EF4-FFF2-40B4-BE49-F238E27FC236}">
                <a16:creationId xmlns:a16="http://schemas.microsoft.com/office/drawing/2014/main" id="{D7866224-61AE-B05A-7287-063126C2C9E3}"/>
              </a:ext>
            </a:extLst>
          </p:cNvPr>
          <p:cNvPicPr>
            <a:picLocks noChangeAspect="1"/>
          </p:cNvPicPr>
          <p:nvPr/>
        </p:nvPicPr>
        <p:blipFill>
          <a:blip r:embed="rId5"/>
          <a:stretch>
            <a:fillRect/>
          </a:stretch>
        </p:blipFill>
        <p:spPr>
          <a:xfrm>
            <a:off x="5392840" y="6023868"/>
            <a:ext cx="2679108" cy="474860"/>
          </a:xfrm>
          <a:prstGeom prst="rect">
            <a:avLst/>
          </a:prstGeom>
        </p:spPr>
      </p:pic>
      <p:pic>
        <p:nvPicPr>
          <p:cNvPr id="1028" name="Picture 4">
            <a:extLst>
              <a:ext uri="{FF2B5EF4-FFF2-40B4-BE49-F238E27FC236}">
                <a16:creationId xmlns:a16="http://schemas.microsoft.com/office/drawing/2014/main" id="{AC34E747-1F8C-DA3B-45BA-4984C48ABD0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30265" y="6030115"/>
            <a:ext cx="1623266" cy="405816"/>
          </a:xfrm>
          <a:prstGeom prst="rect">
            <a:avLst/>
          </a:prstGeom>
          <a:noFill/>
          <a:extLst>
            <a:ext uri="{909E8E84-426E-40DD-AFC4-6F175D3DCCD1}">
              <a14:hiddenFill xmlns:a14="http://schemas.microsoft.com/office/drawing/2010/main">
                <a:solidFill>
                  <a:srgbClr val="FFFFFF"/>
                </a:solidFill>
              </a14:hiddenFill>
            </a:ext>
          </a:extLst>
        </p:spPr>
      </p:pic>
      <p:pic>
        <p:nvPicPr>
          <p:cNvPr id="16" name="circle-2.ai" descr="circle-2.ai">
            <a:extLst>
              <a:ext uri="{FF2B5EF4-FFF2-40B4-BE49-F238E27FC236}">
                <a16:creationId xmlns:a16="http://schemas.microsoft.com/office/drawing/2014/main" id="{41818D7E-D2BE-FF3F-76E8-C99EE6617F8A}"/>
              </a:ext>
            </a:extLst>
          </p:cNvPr>
          <p:cNvPicPr>
            <a:picLocks noChangeAspect="1"/>
          </p:cNvPicPr>
          <p:nvPr/>
        </p:nvPicPr>
        <p:blipFill>
          <a:blip r:embed="rId7"/>
          <a:stretch>
            <a:fillRect/>
          </a:stretch>
        </p:blipFill>
        <p:spPr>
          <a:xfrm>
            <a:off x="5344675" y="1485625"/>
            <a:ext cx="890706" cy="675205"/>
          </a:xfrm>
          <a:prstGeom prst="rect">
            <a:avLst/>
          </a:prstGeom>
          <a:ln w="12700">
            <a:miter lim="400000"/>
          </a:ln>
        </p:spPr>
      </p:pic>
      <p:sp>
        <p:nvSpPr>
          <p:cNvPr id="17" name="$20">
            <a:extLst>
              <a:ext uri="{FF2B5EF4-FFF2-40B4-BE49-F238E27FC236}">
                <a16:creationId xmlns:a16="http://schemas.microsoft.com/office/drawing/2014/main" id="{9E856E52-0622-12D3-AAAF-6BA807F2BF72}"/>
              </a:ext>
            </a:extLst>
          </p:cNvPr>
          <p:cNvSpPr txBox="1"/>
          <p:nvPr/>
        </p:nvSpPr>
        <p:spPr>
          <a:xfrm>
            <a:off x="5450631" y="1788721"/>
            <a:ext cx="639037" cy="3507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noAutofit/>
          </a:bodyPr>
          <a:lstStyle/>
          <a:p>
            <a:pPr algn="l">
              <a:defRPr sz="5500">
                <a:solidFill>
                  <a:srgbClr val="FAF9F7"/>
                </a:solidFill>
                <a:latin typeface="General Sans Semibold"/>
                <a:ea typeface="General Sans Semibold"/>
                <a:cs typeface="General Sans Semibold"/>
                <a:sym typeface="General Sans Semibold"/>
              </a:defRPr>
            </a:pPr>
            <a:r>
              <a:rPr lang="en-US" sz="3300" b="1" baseline="43478"/>
              <a:t>NEW</a:t>
            </a:r>
            <a:endParaRPr sz="2700" b="1"/>
          </a:p>
        </p:txBody>
      </p:sp>
      <p:sp>
        <p:nvSpPr>
          <p:cNvPr id="20" name="Header…">
            <a:extLst>
              <a:ext uri="{FF2B5EF4-FFF2-40B4-BE49-F238E27FC236}">
                <a16:creationId xmlns:a16="http://schemas.microsoft.com/office/drawing/2014/main" id="{F8BF47AB-C7C9-1F38-662B-06F7E7CBF26D}"/>
              </a:ext>
            </a:extLst>
          </p:cNvPr>
          <p:cNvSpPr txBox="1"/>
          <p:nvPr/>
        </p:nvSpPr>
        <p:spPr>
          <a:xfrm>
            <a:off x="8878995" y="2565368"/>
            <a:ext cx="2590826" cy="23134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spcAft>
                <a:spcPts val="600"/>
              </a:spcAft>
              <a:defRPr sz="5500">
                <a:solidFill>
                  <a:srgbClr val="D02D2B"/>
                </a:solidFill>
                <a:latin typeface="General Sans Regular"/>
                <a:ea typeface="General Sans Regular"/>
                <a:cs typeface="General Sans Regular"/>
                <a:sym typeface="General Sans Regular"/>
              </a:defRPr>
            </a:pPr>
            <a:r>
              <a:rPr lang="en-US" sz="2200" b="1">
                <a:solidFill>
                  <a:srgbClr val="001F38"/>
                </a:solidFill>
                <a:latin typeface="General Sans Regular"/>
                <a:sym typeface="General Sans Semibold"/>
              </a:rPr>
              <a:t>Leaders</a:t>
            </a:r>
            <a:endParaRPr sz="2200" b="1">
              <a:solidFill>
                <a:srgbClr val="001F38"/>
              </a:solidFill>
              <a:latin typeface="General Sans Regular"/>
              <a:sym typeface="General Sans Semibold"/>
            </a:endParaRP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Use their card and keep the cash.</a:t>
            </a: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Available after shift until 2:59am ET.</a:t>
            </a: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Scouts earn more Rewards.</a:t>
            </a:r>
          </a:p>
        </p:txBody>
      </p:sp>
      <p:sp>
        <p:nvSpPr>
          <p:cNvPr id="5" name="TextBox 4">
            <a:extLst>
              <a:ext uri="{FF2B5EF4-FFF2-40B4-BE49-F238E27FC236}">
                <a16:creationId xmlns:a16="http://schemas.microsoft.com/office/drawing/2014/main" id="{5D25FCBD-297F-7F74-7F45-10D3918ED623}"/>
              </a:ext>
            </a:extLst>
          </p:cNvPr>
          <p:cNvSpPr txBox="1"/>
          <p:nvPr/>
        </p:nvSpPr>
        <p:spPr>
          <a:xfrm>
            <a:off x="6015028" y="1796646"/>
            <a:ext cx="5369708" cy="5155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Aft>
                <a:spcPts val="600"/>
              </a:spcAft>
              <a:defRPr sz="5500">
                <a:solidFill>
                  <a:srgbClr val="D02D2B"/>
                </a:solidFill>
                <a:latin typeface="General Sans Regular"/>
                <a:ea typeface="General Sans Regular"/>
                <a:cs typeface="General Sans Regular"/>
                <a:sym typeface="General Sans Regular"/>
              </a:defRPr>
            </a:pPr>
            <a:r>
              <a:rPr lang="en-US" sz="2750" b="1">
                <a:latin typeface="General Sans Semibold"/>
                <a:ea typeface="General Sans Semibold"/>
                <a:cs typeface="General Sans Semibold"/>
                <a:sym typeface="General Sans Semibold"/>
              </a:rPr>
              <a:t>Cash to Credit</a:t>
            </a:r>
          </a:p>
        </p:txBody>
      </p:sp>
      <p:sp>
        <p:nvSpPr>
          <p:cNvPr id="7" name="Line">
            <a:extLst>
              <a:ext uri="{FF2B5EF4-FFF2-40B4-BE49-F238E27FC236}">
                <a16:creationId xmlns:a16="http://schemas.microsoft.com/office/drawing/2014/main" id="{6ADE49BE-3EAA-04FE-FE70-5E40F87C5D4D}"/>
              </a:ext>
            </a:extLst>
          </p:cNvPr>
          <p:cNvSpPr/>
          <p:nvPr/>
        </p:nvSpPr>
        <p:spPr>
          <a:xfrm flipH="1" flipV="1">
            <a:off x="8694771" y="2544417"/>
            <a:ext cx="10221" cy="2861376"/>
          </a:xfrm>
          <a:prstGeom prst="line">
            <a:avLst/>
          </a:prstGeom>
          <a:ln w="63500">
            <a:solidFill>
              <a:srgbClr val="D02D2B"/>
            </a:solidFill>
            <a:custDash>
              <a:ds d="200000" sp="200000"/>
            </a:custDash>
            <a:miter lim="400000"/>
          </a:ln>
        </p:spPr>
        <p:txBody>
          <a:bodyPr lIns="25400" tIns="25400" rIns="25400" bIns="25400" anchor="ctr"/>
          <a:lstStyle/>
          <a:p>
            <a:endParaRPr sz="900"/>
          </a:p>
        </p:txBody>
      </p:sp>
    </p:spTree>
    <p:extLst>
      <p:ext uri="{BB962C8B-B14F-4D97-AF65-F5344CB8AC3E}">
        <p14:creationId xmlns:p14="http://schemas.microsoft.com/office/powerpoint/2010/main" val="346503687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07167D-CE3B-4F86-BB97-20F9374ED6EC}"/>
              </a:ext>
            </a:extLst>
          </p:cNvPr>
          <p:cNvSpPr txBox="1"/>
          <p:nvPr/>
        </p:nvSpPr>
        <p:spPr>
          <a:xfrm>
            <a:off x="549578" y="2510725"/>
            <a:ext cx="5966848" cy="2324746"/>
          </a:xfrm>
          <a:prstGeom prst="rect">
            <a:avLst/>
          </a:prstGeom>
          <a:noFill/>
        </p:spPr>
        <p:txBody>
          <a:bodyPr wrap="square" rtlCol="0" anchor="t">
            <a:noAutofit/>
          </a:bodyPr>
          <a:lstStyle/>
          <a:p>
            <a:pPr algn="ctr"/>
            <a:r>
              <a:rPr lang="en-US" sz="6600" b="1" dirty="0">
                <a:ln>
                  <a:solidFill>
                    <a:schemeClr val="tx1"/>
                  </a:solidFill>
                </a:ln>
                <a:solidFill>
                  <a:srgbClr val="FFFF00"/>
                </a:solidFill>
                <a:latin typeface="Knights Quest" panose="00000400000000000000" pitchFamily="2" charset="0"/>
                <a:cs typeface="Arial" panose="020B0604020202020204" pitchFamily="34" charset="0"/>
              </a:rPr>
              <a:t>Distribution</a:t>
            </a:r>
            <a:endParaRPr lang="en-US" sz="5400" dirty="0">
              <a:ln>
                <a:solidFill>
                  <a:schemeClr val="tx1"/>
                </a:solidFill>
              </a:ln>
              <a:solidFill>
                <a:srgbClr val="FFFF00"/>
              </a:solidFill>
              <a:latin typeface="Knights Quest" panose="00000400000000000000" pitchFamily="2" charset="0"/>
              <a:cs typeface="Arial" panose="020B0604020202020204" pitchFamily="34" charset="0"/>
            </a:endParaRPr>
          </a:p>
          <a:p>
            <a:pPr algn="ctr"/>
            <a:endParaRPr lang="en-US" sz="4000" dirty="0">
              <a:ln>
                <a:solidFill>
                  <a:schemeClr val="tx1"/>
                </a:solidFill>
              </a:ln>
              <a:solidFill>
                <a:srgbClr val="FFFF00"/>
              </a:solidFill>
              <a:latin typeface="Aharoni" panose="02010803020104030203" pitchFamily="2" charset="-79"/>
              <a:cs typeface="Aharoni" panose="02010803020104030203" pitchFamily="2" charset="-79"/>
            </a:endParaRPr>
          </a:p>
        </p:txBody>
      </p:sp>
      <p:pic>
        <p:nvPicPr>
          <p:cNvPr id="3" name="Picture 2" descr="A cartoon dragon with fire coming out of a shield&#10;&#10;Description automatically generated">
            <a:extLst>
              <a:ext uri="{FF2B5EF4-FFF2-40B4-BE49-F238E27FC236}">
                <a16:creationId xmlns:a16="http://schemas.microsoft.com/office/drawing/2014/main" id="{25EAC861-657B-6278-D648-A3A8D2C87B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135" y="1215190"/>
            <a:ext cx="4044181" cy="4223084"/>
          </a:xfrm>
          <a:prstGeom prst="rect">
            <a:avLst/>
          </a:prstGeom>
        </p:spPr>
      </p:pic>
    </p:spTree>
    <p:extLst>
      <p:ext uri="{BB962C8B-B14F-4D97-AF65-F5344CB8AC3E}">
        <p14:creationId xmlns:p14="http://schemas.microsoft.com/office/powerpoint/2010/main" val="3214245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66CDF03A-0F42-F949-9059-77568AEE3E97}"/>
              </a:ext>
            </a:extLst>
          </p:cNvPr>
          <p:cNvSpPr>
            <a:spLocks noGrp="1"/>
          </p:cNvSpPr>
          <p:nvPr>
            <p:ph type="sldNum" sz="quarter" idx="12"/>
          </p:nvPr>
        </p:nvSpPr>
        <p:spPr>
          <a:xfrm>
            <a:off x="9641630" y="6602882"/>
            <a:ext cx="771726" cy="102718"/>
          </a:xfrm>
        </p:spPr>
        <p:txBody>
          <a:bodyPr/>
          <a:lstStyle/>
          <a:p>
            <a:fld id="{383E00F3-DEE0-4A8F-B505-17C6A281DD61}" type="slidenum">
              <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rPr>
              <a:pPr/>
              <a:t>25</a:t>
            </a:fld>
            <a:endPar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extBox 10">
            <a:extLst>
              <a:ext uri="{FF2B5EF4-FFF2-40B4-BE49-F238E27FC236}">
                <a16:creationId xmlns:a16="http://schemas.microsoft.com/office/drawing/2014/main" id="{3D57C486-EB5C-4EBB-94BC-E9BFE339385A}"/>
              </a:ext>
            </a:extLst>
          </p:cNvPr>
          <p:cNvSpPr txBox="1"/>
          <p:nvPr/>
        </p:nvSpPr>
        <p:spPr>
          <a:xfrm>
            <a:off x="621632" y="381496"/>
            <a:ext cx="8395618" cy="711735"/>
          </a:xfrm>
          <a:prstGeom prst="rect">
            <a:avLst/>
          </a:prstGeom>
          <a:noFill/>
        </p:spPr>
        <p:txBody>
          <a:bodyPr wrap="square" lIns="34292" tIns="17146" rIns="34292" bIns="17146" rtlCol="0">
            <a:spAutoFit/>
          </a:bodyPr>
          <a:lstStyle/>
          <a:p>
            <a:r>
              <a:rPr lang="en-US" sz="4400" b="1" dirty="0">
                <a:ln>
                  <a:solidFill>
                    <a:schemeClr val="tx1"/>
                  </a:solidFill>
                </a:ln>
                <a:solidFill>
                  <a:srgbClr val="FFFF00"/>
                </a:solidFill>
                <a:latin typeface="Knights Quest" panose="00000400000000000000" pitchFamily="2" charset="0"/>
                <a:ea typeface="Arial Black" charset="0"/>
                <a:cs typeface="Arial" panose="020B0604020202020204" pitchFamily="34" charset="0"/>
              </a:rPr>
              <a:t>Distribution</a:t>
            </a:r>
            <a:endParaRPr lang="id-ID" sz="4400" b="1" dirty="0">
              <a:ln>
                <a:solidFill>
                  <a:schemeClr val="tx1"/>
                </a:solidFill>
              </a:ln>
              <a:solidFill>
                <a:srgbClr val="FFFF00"/>
              </a:solidFill>
              <a:latin typeface="Knights Quest" panose="00000400000000000000" pitchFamily="2" charset="0"/>
              <a:ea typeface="Arial Black" charset="0"/>
              <a:cs typeface="Arial" panose="020B0604020202020204" pitchFamily="34" charset="0"/>
            </a:endParaRPr>
          </a:p>
        </p:txBody>
      </p:sp>
      <p:sp>
        <p:nvSpPr>
          <p:cNvPr id="6" name="TextBox 5">
            <a:extLst>
              <a:ext uri="{FF2B5EF4-FFF2-40B4-BE49-F238E27FC236}">
                <a16:creationId xmlns:a16="http://schemas.microsoft.com/office/drawing/2014/main" id="{37B59829-30D2-4965-BBC3-423D3325EBD2}"/>
              </a:ext>
            </a:extLst>
          </p:cNvPr>
          <p:cNvSpPr txBox="1"/>
          <p:nvPr/>
        </p:nvSpPr>
        <p:spPr>
          <a:xfrm>
            <a:off x="721895" y="1213525"/>
            <a:ext cx="8295355" cy="5262979"/>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2800" b="1">
                <a:ln>
                  <a:solidFill>
                    <a:srgbClr val="FF0000"/>
                  </a:solidFill>
                </a:ln>
                <a:solidFill>
                  <a:schemeClr val="bg1"/>
                </a:solidFill>
                <a:latin typeface="Eras Demi ITC" panose="020B0805030504020804" pitchFamily="34" charset="0"/>
              </a:defRPr>
            </a:lvl1pPr>
            <a:lvl2pPr marL="742950" lvl="1" indent="-285750">
              <a:buFont typeface="Arial" panose="020B0604020202020204" pitchFamily="34" charset="0"/>
              <a:buChar char="•"/>
              <a:defRPr sz="2800" b="1">
                <a:ln>
                  <a:solidFill>
                    <a:srgbClr val="FF0000"/>
                  </a:solidFill>
                </a:ln>
                <a:solidFill>
                  <a:schemeClr val="bg1"/>
                </a:solidFill>
                <a:latin typeface="Eras Demi ITC" panose="020B0805030504020804" pitchFamily="34" charset="0"/>
              </a:defRPr>
            </a:lvl2pPr>
          </a:lstStyle>
          <a:p>
            <a:pPr marL="0" indent="0">
              <a:buNone/>
            </a:pPr>
            <a:r>
              <a:rPr lang="en-US" sz="2400" dirty="0">
                <a:ln>
                  <a:noFill/>
                </a:ln>
                <a:solidFill>
                  <a:srgbClr val="C00000"/>
                </a:solidFill>
                <a:latin typeface="+mn-lt"/>
              </a:rPr>
              <a:t>Show and Deliver Pick Ups</a:t>
            </a:r>
          </a:p>
          <a:p>
            <a:pPr lvl="1"/>
            <a:r>
              <a:rPr lang="en-US" sz="2400" dirty="0">
                <a:ln>
                  <a:noFill/>
                </a:ln>
                <a:solidFill>
                  <a:schemeClr val="tx1"/>
                </a:solidFill>
                <a:latin typeface="+mn-lt"/>
              </a:rPr>
              <a:t>Sept 12</a:t>
            </a:r>
          </a:p>
          <a:p>
            <a:pPr lvl="1"/>
            <a:r>
              <a:rPr lang="en-US" sz="2400" dirty="0">
                <a:ln>
                  <a:noFill/>
                </a:ln>
                <a:solidFill>
                  <a:schemeClr val="tx1"/>
                </a:solidFill>
                <a:latin typeface="+mn-lt"/>
              </a:rPr>
              <a:t>Several Locations Around Council</a:t>
            </a:r>
          </a:p>
          <a:p>
            <a:endParaRPr lang="en-US" sz="2400" dirty="0">
              <a:ln>
                <a:noFill/>
              </a:ln>
              <a:solidFill>
                <a:schemeClr val="tx1"/>
              </a:solidFill>
              <a:latin typeface="+mn-lt"/>
            </a:endParaRPr>
          </a:p>
          <a:p>
            <a:r>
              <a:rPr lang="en-US" sz="2400" dirty="0">
                <a:ln>
                  <a:noFill/>
                </a:ln>
                <a:solidFill>
                  <a:schemeClr val="tx1"/>
                </a:solidFill>
                <a:latin typeface="+mn-lt"/>
              </a:rPr>
              <a:t>Reordering Starting Tues Sept 24 Pick up at reorder warehouse or Snack Semi </a:t>
            </a:r>
          </a:p>
          <a:p>
            <a:endParaRPr lang="en-US" sz="2400" dirty="0">
              <a:ln>
                <a:noFill/>
              </a:ln>
              <a:solidFill>
                <a:srgbClr val="C00000"/>
              </a:solidFill>
              <a:latin typeface="+mn-lt"/>
            </a:endParaRPr>
          </a:p>
          <a:p>
            <a:pPr marL="0" indent="0">
              <a:buNone/>
            </a:pPr>
            <a:r>
              <a:rPr lang="en-US" sz="2400" dirty="0">
                <a:ln>
                  <a:noFill/>
                </a:ln>
                <a:solidFill>
                  <a:srgbClr val="C00000"/>
                </a:solidFill>
                <a:latin typeface="+mn-lt"/>
              </a:rPr>
              <a:t>Home Delivery</a:t>
            </a:r>
          </a:p>
          <a:p>
            <a:pPr lvl="1"/>
            <a:r>
              <a:rPr lang="en-US" sz="2400" dirty="0">
                <a:ln>
                  <a:noFill/>
                </a:ln>
                <a:solidFill>
                  <a:schemeClr val="tx1"/>
                </a:solidFill>
                <a:latin typeface="+mn-lt"/>
              </a:rPr>
              <a:t>Over $15,000 in sales in 2023</a:t>
            </a:r>
          </a:p>
          <a:p>
            <a:pPr lvl="1"/>
            <a:r>
              <a:rPr lang="en-US" sz="2400" dirty="0">
                <a:ln>
                  <a:noFill/>
                </a:ln>
                <a:solidFill>
                  <a:schemeClr val="tx1"/>
                </a:solidFill>
                <a:latin typeface="+mn-lt"/>
              </a:rPr>
              <a:t>Must order at least $7,000 or </a:t>
            </a:r>
            <a:r>
              <a:rPr lang="en-US" sz="2400" dirty="0">
                <a:ln>
                  <a:noFill/>
                </a:ln>
                <a:solidFill>
                  <a:schemeClr val="tx1"/>
                </a:solidFill>
              </a:rPr>
              <a:t>35% </a:t>
            </a:r>
            <a:r>
              <a:rPr lang="en-US" sz="2400" dirty="0">
                <a:ln>
                  <a:noFill/>
                </a:ln>
                <a:solidFill>
                  <a:schemeClr val="tx1"/>
                </a:solidFill>
                <a:latin typeface="+mn-lt"/>
              </a:rPr>
              <a:t>of last year’s sale (whichever is greater)</a:t>
            </a:r>
          </a:p>
          <a:p>
            <a:pPr lvl="1"/>
            <a:endParaRPr lang="en-US" sz="2400" dirty="0">
              <a:ln>
                <a:noFill/>
              </a:ln>
              <a:solidFill>
                <a:schemeClr val="tx1"/>
              </a:solidFill>
              <a:latin typeface="+mn-lt"/>
            </a:endParaRPr>
          </a:p>
          <a:p>
            <a:pPr lvl="1"/>
            <a:r>
              <a:rPr lang="en-US" sz="2400" dirty="0">
                <a:ln>
                  <a:noFill/>
                </a:ln>
                <a:solidFill>
                  <a:schemeClr val="tx1"/>
                </a:solidFill>
                <a:latin typeface="+mn-lt"/>
              </a:rPr>
              <a:t>Need home Delivery Info by Aug 29. We will send out a survey to request the info</a:t>
            </a:r>
          </a:p>
        </p:txBody>
      </p:sp>
    </p:spTree>
    <p:extLst>
      <p:ext uri="{BB962C8B-B14F-4D97-AF65-F5344CB8AC3E}">
        <p14:creationId xmlns:p14="http://schemas.microsoft.com/office/powerpoint/2010/main" val="4258084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66CDF03A-0F42-F949-9059-77568AEE3E97}"/>
              </a:ext>
            </a:extLst>
          </p:cNvPr>
          <p:cNvSpPr>
            <a:spLocks noGrp="1"/>
          </p:cNvSpPr>
          <p:nvPr>
            <p:ph type="sldNum" sz="quarter" idx="12"/>
          </p:nvPr>
        </p:nvSpPr>
        <p:spPr>
          <a:xfrm>
            <a:off x="9641630" y="6602882"/>
            <a:ext cx="771726" cy="102718"/>
          </a:xfrm>
        </p:spPr>
        <p:txBody>
          <a:bodyPr/>
          <a:lstStyle/>
          <a:p>
            <a:fld id="{383E00F3-DEE0-4A8F-B505-17C6A281DD61}" type="slidenum">
              <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rPr>
              <a:pPr/>
              <a:t>26</a:t>
            </a:fld>
            <a:endPar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extBox 10">
            <a:extLst>
              <a:ext uri="{FF2B5EF4-FFF2-40B4-BE49-F238E27FC236}">
                <a16:creationId xmlns:a16="http://schemas.microsoft.com/office/drawing/2014/main" id="{3D57C486-EB5C-4EBB-94BC-E9BFE339385A}"/>
              </a:ext>
            </a:extLst>
          </p:cNvPr>
          <p:cNvSpPr txBox="1"/>
          <p:nvPr/>
        </p:nvSpPr>
        <p:spPr>
          <a:xfrm>
            <a:off x="609600" y="592631"/>
            <a:ext cx="8395618" cy="2065952"/>
          </a:xfrm>
          <a:prstGeom prst="rect">
            <a:avLst/>
          </a:prstGeom>
          <a:noFill/>
        </p:spPr>
        <p:txBody>
          <a:bodyPr wrap="square" lIns="34292" tIns="17146" rIns="34292" bIns="17146" rtlCol="0">
            <a:spAutoFit/>
          </a:bodyPr>
          <a:lstStyle/>
          <a:p>
            <a:r>
              <a:rPr lang="en-US" sz="4400" b="1" dirty="0">
                <a:ln>
                  <a:solidFill>
                    <a:schemeClr val="tx1"/>
                  </a:solidFill>
                </a:ln>
                <a:solidFill>
                  <a:srgbClr val="FFFF00"/>
                </a:solidFill>
                <a:latin typeface="Knights Quest" panose="00000400000000000000" pitchFamily="2" charset="0"/>
                <a:ea typeface="Arial Black" charset="0"/>
                <a:cs typeface="Arial" panose="020B0604020202020204" pitchFamily="34" charset="0"/>
              </a:rPr>
              <a:t>Distribution</a:t>
            </a:r>
            <a:endParaRPr lang="id-ID" sz="4400" b="1" dirty="0">
              <a:ln>
                <a:solidFill>
                  <a:schemeClr val="tx1"/>
                </a:solidFill>
              </a:ln>
              <a:solidFill>
                <a:srgbClr val="FFFF00"/>
              </a:solidFill>
              <a:latin typeface="Knights Quest" panose="00000400000000000000" pitchFamily="2" charset="0"/>
              <a:ea typeface="Arial Black" charset="0"/>
              <a:cs typeface="Arial" panose="020B0604020202020204" pitchFamily="34" charset="0"/>
            </a:endParaRPr>
          </a:p>
          <a:p>
            <a:endParaRPr lang="id-ID" sz="4400" b="1" dirty="0">
              <a:solidFill>
                <a:srgbClr val="0070C0"/>
              </a:solidFill>
              <a:latin typeface="Aptos ExtraBold" panose="020B0004020202020204" pitchFamily="34" charset="0"/>
              <a:ea typeface="Arial Black" charset="0"/>
              <a:cs typeface="Arial" panose="020B0604020202020204" pitchFamily="34" charset="0"/>
            </a:endParaRPr>
          </a:p>
          <a:p>
            <a:endParaRPr lang="id-ID" sz="4400" b="1" dirty="0">
              <a:solidFill>
                <a:schemeClr val="bg1"/>
              </a:solidFill>
              <a:latin typeface="Arial" panose="020B0604020202020204" pitchFamily="34" charset="0"/>
              <a:ea typeface="Arial Black" charset="0"/>
              <a:cs typeface="Arial" panose="020B0604020202020204" pitchFamily="34" charset="0"/>
            </a:endParaRPr>
          </a:p>
        </p:txBody>
      </p:sp>
      <p:sp>
        <p:nvSpPr>
          <p:cNvPr id="6" name="TextBox 5">
            <a:extLst>
              <a:ext uri="{FF2B5EF4-FFF2-40B4-BE49-F238E27FC236}">
                <a16:creationId xmlns:a16="http://schemas.microsoft.com/office/drawing/2014/main" id="{37B59829-30D2-4965-BBC3-423D3325EBD2}"/>
              </a:ext>
            </a:extLst>
          </p:cNvPr>
          <p:cNvSpPr txBox="1"/>
          <p:nvPr/>
        </p:nvSpPr>
        <p:spPr>
          <a:xfrm>
            <a:off x="990600" y="1315694"/>
            <a:ext cx="10058400" cy="5262979"/>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2800" b="1">
                <a:ln>
                  <a:solidFill>
                    <a:srgbClr val="FF0000"/>
                  </a:solidFill>
                </a:ln>
                <a:solidFill>
                  <a:schemeClr val="bg1"/>
                </a:solidFill>
                <a:latin typeface="Eras Demi ITC" panose="020B0805030504020804" pitchFamily="34" charset="0"/>
              </a:defRPr>
            </a:lvl1pPr>
            <a:lvl2pPr marL="742950" lvl="1" indent="-285750">
              <a:buFont typeface="Arial" panose="020B0604020202020204" pitchFamily="34" charset="0"/>
              <a:buChar char="•"/>
              <a:defRPr sz="2800" b="1">
                <a:ln>
                  <a:solidFill>
                    <a:srgbClr val="FF0000"/>
                  </a:solidFill>
                </a:ln>
                <a:solidFill>
                  <a:schemeClr val="bg1"/>
                </a:solidFill>
                <a:latin typeface="Eras Demi ITC" panose="020B0805030504020804" pitchFamily="34" charset="0"/>
              </a:defRPr>
            </a:lvl2pPr>
          </a:lstStyle>
          <a:p>
            <a:pPr marL="0" indent="0">
              <a:buNone/>
            </a:pPr>
            <a:r>
              <a:rPr lang="en-US" sz="2400" dirty="0">
                <a:ln>
                  <a:solidFill>
                    <a:schemeClr val="tx1"/>
                  </a:solidFill>
                </a:ln>
                <a:solidFill>
                  <a:srgbClr val="FFFF00"/>
                </a:solidFill>
                <a:latin typeface="Arial" panose="020B0604020202020204" pitchFamily="34" charset="0"/>
                <a:cs typeface="Arial" panose="020B0604020202020204" pitchFamily="34" charset="0"/>
              </a:rPr>
              <a:t>EARLY RETURNS</a:t>
            </a:r>
          </a:p>
          <a:p>
            <a:r>
              <a:rPr lang="en-US" sz="2400" dirty="0">
                <a:ln>
                  <a:noFill/>
                </a:ln>
                <a:solidFill>
                  <a:schemeClr val="tx1"/>
                </a:solidFill>
                <a:latin typeface="+mn-lt"/>
              </a:rPr>
              <a:t>Sunday Oct. 6 and Monday Oct 7  4-7p.m. </a:t>
            </a:r>
          </a:p>
          <a:p>
            <a:r>
              <a:rPr lang="en-US" sz="2400" dirty="0">
                <a:ln>
                  <a:noFill/>
                </a:ln>
                <a:solidFill>
                  <a:schemeClr val="tx1"/>
                </a:solidFill>
                <a:latin typeface="+mn-lt"/>
              </a:rPr>
              <a:t>No questions asked</a:t>
            </a:r>
          </a:p>
          <a:p>
            <a:pPr lvl="1"/>
            <a:r>
              <a:rPr lang="en-US" sz="2400" dirty="0">
                <a:ln>
                  <a:noFill/>
                </a:ln>
                <a:solidFill>
                  <a:schemeClr val="tx1"/>
                </a:solidFill>
                <a:latin typeface="+mn-lt"/>
              </a:rPr>
              <a:t>Units can only return FULL Cases of product at early return days.</a:t>
            </a:r>
          </a:p>
          <a:p>
            <a:pPr lvl="1"/>
            <a:r>
              <a:rPr lang="en-US" sz="2400" dirty="0">
                <a:ln>
                  <a:noFill/>
                </a:ln>
                <a:solidFill>
                  <a:schemeClr val="tx1"/>
                </a:solidFill>
                <a:latin typeface="+mn-lt"/>
              </a:rPr>
              <a:t>Units will only be able to return up to </a:t>
            </a:r>
            <a:r>
              <a:rPr lang="en-US" sz="3200" u="sng" dirty="0">
                <a:ln>
                  <a:noFill/>
                </a:ln>
                <a:solidFill>
                  <a:schemeClr val="tx1"/>
                </a:solidFill>
                <a:latin typeface="+mn-lt"/>
              </a:rPr>
              <a:t>15%</a:t>
            </a:r>
            <a:r>
              <a:rPr lang="en-US" sz="2400" dirty="0">
                <a:ln>
                  <a:noFill/>
                </a:ln>
                <a:solidFill>
                  <a:schemeClr val="tx1"/>
                </a:solidFill>
                <a:latin typeface="+mn-lt"/>
              </a:rPr>
              <a:t> of their TOTAL Show and Deliver order after Oct 7. </a:t>
            </a:r>
          </a:p>
          <a:p>
            <a:pPr marL="0" indent="0">
              <a:buNone/>
            </a:pPr>
            <a:endParaRPr lang="en-US" sz="2400" dirty="0">
              <a:ln>
                <a:noFill/>
              </a:ln>
              <a:solidFill>
                <a:srgbClr val="FFFF00"/>
              </a:solidFill>
              <a:latin typeface="+mn-lt"/>
            </a:endParaRPr>
          </a:p>
          <a:p>
            <a:pPr marL="0" indent="0">
              <a:buNone/>
            </a:pPr>
            <a:r>
              <a:rPr lang="en-US" sz="2400" dirty="0">
                <a:ln>
                  <a:solidFill>
                    <a:schemeClr val="tx1"/>
                  </a:solidFill>
                </a:ln>
                <a:solidFill>
                  <a:srgbClr val="FFFF00"/>
                </a:solidFill>
                <a:latin typeface="Arial" panose="020B0604020202020204" pitchFamily="34" charset="0"/>
                <a:cs typeface="Arial" panose="020B0604020202020204" pitchFamily="34" charset="0"/>
              </a:rPr>
              <a:t>FINAL RETURNS—up to 15% of what physical product you have checked out on Nov 10. </a:t>
            </a:r>
          </a:p>
          <a:p>
            <a:r>
              <a:rPr lang="en-US" sz="2400" dirty="0">
                <a:ln>
                  <a:noFill/>
                </a:ln>
                <a:solidFill>
                  <a:srgbClr val="002060"/>
                </a:solidFill>
                <a:latin typeface="Arial" panose="020B0604020202020204" pitchFamily="34" charset="0"/>
                <a:cs typeface="Arial" panose="020B0604020202020204" pitchFamily="34" charset="0"/>
              </a:rPr>
              <a:t>Sunday Nov 10	4p.m.-7p.m.</a:t>
            </a:r>
          </a:p>
          <a:p>
            <a:pPr marL="0" indent="0">
              <a:buNone/>
            </a:pPr>
            <a:r>
              <a:rPr lang="en-US" sz="2400" dirty="0">
                <a:ln>
                  <a:noFill/>
                </a:ln>
                <a:solidFill>
                  <a:srgbClr val="002060"/>
                </a:solidFill>
                <a:latin typeface="Arial" panose="020B0604020202020204" pitchFamily="34" charset="0"/>
                <a:cs typeface="Arial" panose="020B0604020202020204" pitchFamily="34" charset="0"/>
              </a:rPr>
              <a:t>	4 Locations on Sunday </a:t>
            </a:r>
          </a:p>
          <a:p>
            <a:pPr marL="0" indent="0">
              <a:buNone/>
            </a:pPr>
            <a:r>
              <a:rPr lang="en-US" sz="2400" dirty="0">
                <a:ln>
                  <a:noFill/>
                </a:ln>
                <a:solidFill>
                  <a:srgbClr val="002060"/>
                </a:solidFill>
                <a:latin typeface="Arial" panose="020B0604020202020204" pitchFamily="34" charset="0"/>
                <a:cs typeface="Arial" panose="020B0604020202020204" pitchFamily="34" charset="0"/>
              </a:rPr>
              <a:t>	Willmar by appointment.</a:t>
            </a:r>
          </a:p>
          <a:p>
            <a:endParaRPr lang="en-US" sz="1600" dirty="0">
              <a:ln>
                <a:noFill/>
              </a:ln>
              <a:solidFill>
                <a:srgbClr val="FFFF00"/>
              </a:solidFill>
              <a:latin typeface="Arial" panose="020B0604020202020204" pitchFamily="34" charset="0"/>
              <a:cs typeface="Arial" panose="020B0604020202020204" pitchFamily="34" charset="0"/>
            </a:endParaRPr>
          </a:p>
          <a:p>
            <a:pPr marL="0" indent="0">
              <a:buNone/>
            </a:pPr>
            <a:r>
              <a:rPr lang="en-US" sz="2400" dirty="0">
                <a:ln>
                  <a:noFill/>
                </a:ln>
                <a:solidFill>
                  <a:srgbClr val="FF0000"/>
                </a:solidFill>
                <a:latin typeface="Arial" panose="020B0604020202020204" pitchFamily="34" charset="0"/>
                <a:cs typeface="Arial" panose="020B0604020202020204" pitchFamily="34" charset="0"/>
              </a:rPr>
              <a:t> 	</a:t>
            </a:r>
            <a:r>
              <a:rPr lang="en-US" sz="2400" dirty="0">
                <a:ln>
                  <a:solidFill>
                    <a:srgbClr val="154174"/>
                  </a:solidFill>
                </a:ln>
                <a:solidFill>
                  <a:srgbClr val="FF0000"/>
                </a:solidFill>
                <a:latin typeface="Arial" panose="020B0604020202020204" pitchFamily="34" charset="0"/>
                <a:cs typeface="Arial" panose="020B0604020202020204" pitchFamily="34" charset="0"/>
              </a:rPr>
              <a:t>ABSOLUTELY NO RETURNS AFTER NOVEMBER 10</a:t>
            </a:r>
          </a:p>
        </p:txBody>
      </p:sp>
    </p:spTree>
    <p:extLst>
      <p:ext uri="{BB962C8B-B14F-4D97-AF65-F5344CB8AC3E}">
        <p14:creationId xmlns:p14="http://schemas.microsoft.com/office/powerpoint/2010/main" val="3439387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66CDF03A-0F42-F949-9059-77568AEE3E97}"/>
              </a:ext>
            </a:extLst>
          </p:cNvPr>
          <p:cNvSpPr>
            <a:spLocks noGrp="1"/>
          </p:cNvSpPr>
          <p:nvPr>
            <p:ph type="sldNum" sz="quarter" idx="12"/>
          </p:nvPr>
        </p:nvSpPr>
        <p:spPr>
          <a:xfrm>
            <a:off x="9641630" y="6602882"/>
            <a:ext cx="771726" cy="102718"/>
          </a:xfrm>
        </p:spPr>
        <p:txBody>
          <a:bodyPr/>
          <a:lstStyle/>
          <a:p>
            <a:fld id="{383E00F3-DEE0-4A8F-B505-17C6A281DD61}" type="slidenum">
              <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rPr>
              <a:pPr/>
              <a:t>27</a:t>
            </a:fld>
            <a:endPar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extBox 10">
            <a:extLst>
              <a:ext uri="{FF2B5EF4-FFF2-40B4-BE49-F238E27FC236}">
                <a16:creationId xmlns:a16="http://schemas.microsoft.com/office/drawing/2014/main" id="{3D57C486-EB5C-4EBB-94BC-E9BFE339385A}"/>
              </a:ext>
            </a:extLst>
          </p:cNvPr>
          <p:cNvSpPr txBox="1"/>
          <p:nvPr/>
        </p:nvSpPr>
        <p:spPr>
          <a:xfrm>
            <a:off x="609600" y="592631"/>
            <a:ext cx="10728960" cy="711735"/>
          </a:xfrm>
          <a:prstGeom prst="rect">
            <a:avLst/>
          </a:prstGeom>
          <a:noFill/>
        </p:spPr>
        <p:txBody>
          <a:bodyPr wrap="square" lIns="34292" tIns="17146" rIns="34292" bIns="17146" rtlCol="0">
            <a:spAutoFit/>
          </a:bodyPr>
          <a:lstStyle/>
          <a:p>
            <a:r>
              <a:rPr lang="en-US" sz="4400" b="1" dirty="0">
                <a:ln>
                  <a:solidFill>
                    <a:schemeClr val="tx1"/>
                  </a:solidFill>
                </a:ln>
                <a:solidFill>
                  <a:srgbClr val="FFFF00"/>
                </a:solidFill>
                <a:latin typeface="Knights Quest" panose="00000400000000000000" pitchFamily="2" charset="0"/>
                <a:ea typeface="Arial Black" charset="0"/>
                <a:cs typeface="Arial" panose="020B0604020202020204" pitchFamily="34" charset="0"/>
              </a:rPr>
              <a:t>Ordering more — Snack Semi/warehouse</a:t>
            </a:r>
            <a:endParaRPr lang="id-ID" sz="4400" b="1" dirty="0">
              <a:ln>
                <a:solidFill>
                  <a:schemeClr val="tx1"/>
                </a:solidFill>
              </a:ln>
              <a:solidFill>
                <a:srgbClr val="FFFF00"/>
              </a:solidFill>
              <a:latin typeface="Knights Quest" panose="00000400000000000000" pitchFamily="2" charset="0"/>
              <a:ea typeface="Arial Black" charset="0"/>
              <a:cs typeface="Arial" panose="020B0604020202020204" pitchFamily="34" charset="0"/>
            </a:endParaRPr>
          </a:p>
        </p:txBody>
      </p:sp>
      <p:sp>
        <p:nvSpPr>
          <p:cNvPr id="6" name="TextBox 5">
            <a:extLst>
              <a:ext uri="{FF2B5EF4-FFF2-40B4-BE49-F238E27FC236}">
                <a16:creationId xmlns:a16="http://schemas.microsoft.com/office/drawing/2014/main" id="{37B59829-30D2-4965-BBC3-423D3325EBD2}"/>
              </a:ext>
            </a:extLst>
          </p:cNvPr>
          <p:cNvSpPr txBox="1"/>
          <p:nvPr/>
        </p:nvSpPr>
        <p:spPr>
          <a:xfrm>
            <a:off x="1660357" y="1410664"/>
            <a:ext cx="9252285" cy="4770537"/>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2800" b="1">
                <a:ln>
                  <a:solidFill>
                    <a:srgbClr val="FF0000"/>
                  </a:solidFill>
                </a:ln>
                <a:solidFill>
                  <a:schemeClr val="bg1"/>
                </a:solidFill>
                <a:latin typeface="Eras Demi ITC" panose="020B0805030504020804" pitchFamily="34" charset="0"/>
              </a:defRPr>
            </a:lvl1pPr>
            <a:lvl2pPr marL="742950" lvl="1" indent="-285750">
              <a:buFont typeface="Arial" panose="020B0604020202020204" pitchFamily="34" charset="0"/>
              <a:buChar char="•"/>
              <a:defRPr sz="2800" b="1">
                <a:ln>
                  <a:solidFill>
                    <a:srgbClr val="FF0000"/>
                  </a:solidFill>
                </a:ln>
                <a:solidFill>
                  <a:schemeClr val="bg1"/>
                </a:solidFill>
                <a:latin typeface="Eras Demi ITC" panose="020B0805030504020804" pitchFamily="34" charset="0"/>
              </a:defRPr>
            </a:lvl2pPr>
          </a:lstStyle>
          <a:p>
            <a:pPr marL="0" indent="0">
              <a:buNone/>
            </a:pPr>
            <a:r>
              <a:rPr lang="en-US" dirty="0">
                <a:ln>
                  <a:noFill/>
                </a:ln>
                <a:solidFill>
                  <a:schemeClr val="tx1"/>
                </a:solidFill>
                <a:latin typeface="Arial" panose="020B0604020202020204" pitchFamily="34" charset="0"/>
                <a:cs typeface="Arial" panose="020B0604020202020204" pitchFamily="34" charset="0"/>
              </a:rPr>
              <a:t>During the sale for reorders you can order from the warehouse OR the Snack Semi.</a:t>
            </a:r>
          </a:p>
          <a:p>
            <a:pPr marL="0" indent="0">
              <a:buNone/>
            </a:pPr>
            <a:endParaRPr lang="en-US" dirty="0">
              <a:ln>
                <a:noFill/>
              </a:ln>
              <a:solidFill>
                <a:schemeClr val="tx1"/>
              </a:solidFill>
              <a:latin typeface="Arial" panose="020B0604020202020204" pitchFamily="34" charset="0"/>
              <a:cs typeface="Arial" panose="020B0604020202020204" pitchFamily="34" charset="0"/>
            </a:endParaRPr>
          </a:p>
          <a:p>
            <a:pPr marL="0" indent="0">
              <a:buNone/>
            </a:pPr>
            <a:r>
              <a:rPr lang="en-US" dirty="0">
                <a:ln>
                  <a:noFill/>
                </a:ln>
                <a:solidFill>
                  <a:schemeClr val="tx1"/>
                </a:solidFill>
                <a:latin typeface="Arial" panose="020B0604020202020204" pitchFamily="34" charset="0"/>
                <a:cs typeface="Arial" panose="020B0604020202020204" pitchFamily="34" charset="0"/>
              </a:rPr>
              <a:t>The Snack Semi is similar to the Amazon Treasure Truck</a:t>
            </a:r>
          </a:p>
          <a:p>
            <a:pPr marL="0" indent="0">
              <a:buNone/>
            </a:pPr>
            <a:r>
              <a:rPr lang="en-US" dirty="0">
                <a:ln>
                  <a:noFill/>
                </a:ln>
                <a:solidFill>
                  <a:schemeClr val="tx1"/>
                </a:solidFill>
                <a:latin typeface="Arial" panose="020B0604020202020204" pitchFamily="34" charset="0"/>
                <a:cs typeface="Arial" panose="020B0604020202020204" pitchFamily="34" charset="0"/>
              </a:rPr>
              <a:t>Order by a certain date each week for pick up around the metro and outlying areas. </a:t>
            </a:r>
          </a:p>
          <a:p>
            <a:r>
              <a:rPr lang="en-US" dirty="0">
                <a:ln>
                  <a:noFill/>
                </a:ln>
                <a:solidFill>
                  <a:schemeClr val="tx1"/>
                </a:solidFill>
                <a:latin typeface="Arial" panose="020B0604020202020204" pitchFamily="34" charset="0"/>
                <a:cs typeface="Arial" panose="020B0604020202020204" pitchFamily="34" charset="0"/>
              </a:rPr>
              <a:t>Order in full cases</a:t>
            </a:r>
          </a:p>
          <a:p>
            <a:r>
              <a:rPr lang="en-US" dirty="0">
                <a:ln>
                  <a:noFill/>
                </a:ln>
                <a:solidFill>
                  <a:schemeClr val="tx1"/>
                </a:solidFill>
                <a:latin typeface="Arial" panose="020B0604020202020204" pitchFamily="34" charset="0"/>
                <a:cs typeface="Arial" panose="020B0604020202020204" pitchFamily="34" charset="0"/>
              </a:rPr>
              <a:t>3 days will have stops in 5-7 communities for 30 min before moving on.</a:t>
            </a:r>
          </a:p>
          <a:p>
            <a:endParaRPr lang="en-US" sz="2400" dirty="0">
              <a:ln>
                <a:solidFill>
                  <a:schemeClr val="tx1"/>
                </a:solidFill>
              </a:l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53067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BB9B345-7229-461F-82FB-7084B3EAC24E}"/>
              </a:ext>
            </a:extLst>
          </p:cNvPr>
          <p:cNvPicPr>
            <a:picLocks noChangeAspect="1"/>
          </p:cNvPicPr>
          <p:nvPr/>
        </p:nvPicPr>
        <p:blipFill rotWithShape="1">
          <a:blip r:embed="rId2"/>
          <a:srcRect l="4686" t="22233" r="47996" b="6603"/>
          <a:stretch/>
        </p:blipFill>
        <p:spPr>
          <a:xfrm>
            <a:off x="894876" y="143260"/>
            <a:ext cx="9620724" cy="6571480"/>
          </a:xfrm>
          <a:prstGeom prst="rect">
            <a:avLst/>
          </a:prstGeom>
        </p:spPr>
      </p:pic>
      <p:sp>
        <p:nvSpPr>
          <p:cNvPr id="22" name="TextBox 21">
            <a:extLst>
              <a:ext uri="{FF2B5EF4-FFF2-40B4-BE49-F238E27FC236}">
                <a16:creationId xmlns:a16="http://schemas.microsoft.com/office/drawing/2014/main" id="{6A3104A2-46D7-4C48-BECF-1A118C3E1CB9}"/>
              </a:ext>
            </a:extLst>
          </p:cNvPr>
          <p:cNvSpPr txBox="1"/>
          <p:nvPr/>
        </p:nvSpPr>
        <p:spPr>
          <a:xfrm>
            <a:off x="2045368" y="2779295"/>
            <a:ext cx="1949116" cy="461665"/>
          </a:xfrm>
          <a:prstGeom prst="rect">
            <a:avLst/>
          </a:prstGeom>
          <a:noFill/>
        </p:spPr>
        <p:txBody>
          <a:bodyPr wrap="square" rtlCol="0">
            <a:spAutoFit/>
          </a:bodyPr>
          <a:lstStyle/>
          <a:p>
            <a:r>
              <a:rPr lang="en-US" sz="2400" b="1" dirty="0">
                <a:solidFill>
                  <a:srgbClr val="FF0000"/>
                </a:solidFill>
              </a:rPr>
              <a:t>ROUTE 1</a:t>
            </a:r>
          </a:p>
        </p:txBody>
      </p:sp>
      <p:sp>
        <p:nvSpPr>
          <p:cNvPr id="30" name="TextBox 29">
            <a:extLst>
              <a:ext uri="{FF2B5EF4-FFF2-40B4-BE49-F238E27FC236}">
                <a16:creationId xmlns:a16="http://schemas.microsoft.com/office/drawing/2014/main" id="{F3FAD392-17FA-4E38-B6DD-0C63C73F68F9}"/>
              </a:ext>
            </a:extLst>
          </p:cNvPr>
          <p:cNvSpPr txBox="1"/>
          <p:nvPr/>
        </p:nvSpPr>
        <p:spPr>
          <a:xfrm>
            <a:off x="6553200" y="766011"/>
            <a:ext cx="1949116" cy="461665"/>
          </a:xfrm>
          <a:prstGeom prst="rect">
            <a:avLst/>
          </a:prstGeom>
          <a:noFill/>
        </p:spPr>
        <p:txBody>
          <a:bodyPr wrap="square" rtlCol="0">
            <a:spAutoFit/>
          </a:bodyPr>
          <a:lstStyle/>
          <a:p>
            <a:r>
              <a:rPr lang="en-US" sz="2400" b="1" dirty="0">
                <a:solidFill>
                  <a:schemeClr val="accent6">
                    <a:lumMod val="75000"/>
                  </a:schemeClr>
                </a:solidFill>
              </a:rPr>
              <a:t>ROUTE 2</a:t>
            </a:r>
          </a:p>
        </p:txBody>
      </p:sp>
      <p:sp>
        <p:nvSpPr>
          <p:cNvPr id="31" name="TextBox 30">
            <a:extLst>
              <a:ext uri="{FF2B5EF4-FFF2-40B4-BE49-F238E27FC236}">
                <a16:creationId xmlns:a16="http://schemas.microsoft.com/office/drawing/2014/main" id="{A9CBD2C0-738E-4DE0-8D97-C25E62F5021E}"/>
              </a:ext>
            </a:extLst>
          </p:cNvPr>
          <p:cNvSpPr txBox="1"/>
          <p:nvPr/>
        </p:nvSpPr>
        <p:spPr>
          <a:xfrm>
            <a:off x="5121442" y="5410201"/>
            <a:ext cx="1949116" cy="461665"/>
          </a:xfrm>
          <a:prstGeom prst="rect">
            <a:avLst/>
          </a:prstGeom>
          <a:noFill/>
        </p:spPr>
        <p:txBody>
          <a:bodyPr wrap="square" rtlCol="0">
            <a:spAutoFit/>
          </a:bodyPr>
          <a:lstStyle/>
          <a:p>
            <a:r>
              <a:rPr lang="en-US" sz="2400" b="1" dirty="0">
                <a:solidFill>
                  <a:schemeClr val="accent1"/>
                </a:solidFill>
              </a:rPr>
              <a:t>ROUTE 4</a:t>
            </a:r>
          </a:p>
        </p:txBody>
      </p:sp>
      <p:sp>
        <p:nvSpPr>
          <p:cNvPr id="32" name="TextBox 31">
            <a:extLst>
              <a:ext uri="{FF2B5EF4-FFF2-40B4-BE49-F238E27FC236}">
                <a16:creationId xmlns:a16="http://schemas.microsoft.com/office/drawing/2014/main" id="{F4FA33ED-60F3-4F36-BC8D-F6215B12EA6A}"/>
              </a:ext>
            </a:extLst>
          </p:cNvPr>
          <p:cNvSpPr txBox="1"/>
          <p:nvPr/>
        </p:nvSpPr>
        <p:spPr>
          <a:xfrm>
            <a:off x="7527758" y="3240960"/>
            <a:ext cx="1949116" cy="461665"/>
          </a:xfrm>
          <a:prstGeom prst="rect">
            <a:avLst/>
          </a:prstGeom>
          <a:noFill/>
        </p:spPr>
        <p:txBody>
          <a:bodyPr wrap="square" rtlCol="0">
            <a:spAutoFit/>
          </a:bodyPr>
          <a:lstStyle/>
          <a:p>
            <a:r>
              <a:rPr lang="en-US" sz="2400" b="1" dirty="0">
                <a:solidFill>
                  <a:srgbClr val="7030A0"/>
                </a:solidFill>
              </a:rPr>
              <a:t>ROUTE 3</a:t>
            </a:r>
          </a:p>
        </p:txBody>
      </p:sp>
    </p:spTree>
    <p:extLst>
      <p:ext uri="{BB962C8B-B14F-4D97-AF65-F5344CB8AC3E}">
        <p14:creationId xmlns:p14="http://schemas.microsoft.com/office/powerpoint/2010/main" val="1554824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66CDF03A-0F42-F949-9059-77568AEE3E97}"/>
              </a:ext>
            </a:extLst>
          </p:cNvPr>
          <p:cNvSpPr>
            <a:spLocks noGrp="1"/>
          </p:cNvSpPr>
          <p:nvPr>
            <p:ph type="sldNum" sz="quarter" idx="12"/>
          </p:nvPr>
        </p:nvSpPr>
        <p:spPr>
          <a:xfrm>
            <a:off x="9641630" y="6602882"/>
            <a:ext cx="771726" cy="102718"/>
          </a:xfrm>
        </p:spPr>
        <p:txBody>
          <a:bodyPr/>
          <a:lstStyle/>
          <a:p>
            <a:fld id="{383E00F3-DEE0-4A8F-B505-17C6A281DD61}" type="slidenum">
              <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rPr>
              <a:pPr/>
              <a:t>29</a:t>
            </a:fld>
            <a:endPar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extBox 10">
            <a:extLst>
              <a:ext uri="{FF2B5EF4-FFF2-40B4-BE49-F238E27FC236}">
                <a16:creationId xmlns:a16="http://schemas.microsoft.com/office/drawing/2014/main" id="{3D57C486-EB5C-4EBB-94BC-E9BFE339385A}"/>
              </a:ext>
            </a:extLst>
          </p:cNvPr>
          <p:cNvSpPr txBox="1"/>
          <p:nvPr/>
        </p:nvSpPr>
        <p:spPr>
          <a:xfrm>
            <a:off x="753687" y="651188"/>
            <a:ext cx="8395618" cy="711735"/>
          </a:xfrm>
          <a:prstGeom prst="rect">
            <a:avLst/>
          </a:prstGeom>
          <a:noFill/>
        </p:spPr>
        <p:txBody>
          <a:bodyPr wrap="square" lIns="34292" tIns="17146" rIns="34292" bIns="17146" rtlCol="0">
            <a:spAutoFit/>
          </a:bodyPr>
          <a:lstStyle/>
          <a:p>
            <a:r>
              <a:rPr lang="en-US" sz="4400" b="1" dirty="0">
                <a:ln>
                  <a:solidFill>
                    <a:schemeClr val="tx1"/>
                  </a:solidFill>
                </a:ln>
                <a:solidFill>
                  <a:srgbClr val="FFFF00"/>
                </a:solidFill>
                <a:latin typeface="Knights Quest" panose="00000400000000000000" pitchFamily="2" charset="0"/>
                <a:ea typeface="Arial Black" charset="0"/>
                <a:cs typeface="Arial" panose="020B0604020202020204" pitchFamily="34" charset="0"/>
              </a:rPr>
              <a:t>Transfers</a:t>
            </a:r>
            <a:endParaRPr lang="id-ID" sz="4400" b="1" dirty="0">
              <a:ln>
                <a:solidFill>
                  <a:schemeClr val="tx1"/>
                </a:solidFill>
              </a:ln>
              <a:solidFill>
                <a:srgbClr val="FFFF00"/>
              </a:solidFill>
              <a:latin typeface="Knights Quest" panose="00000400000000000000" pitchFamily="2" charset="0"/>
              <a:ea typeface="Arial Black" charset="0"/>
              <a:cs typeface="Arial" panose="020B0604020202020204" pitchFamily="34" charset="0"/>
            </a:endParaRPr>
          </a:p>
        </p:txBody>
      </p:sp>
      <p:sp>
        <p:nvSpPr>
          <p:cNvPr id="6" name="TextBox 5">
            <a:extLst>
              <a:ext uri="{FF2B5EF4-FFF2-40B4-BE49-F238E27FC236}">
                <a16:creationId xmlns:a16="http://schemas.microsoft.com/office/drawing/2014/main" id="{37B59829-30D2-4965-BBC3-423D3325EBD2}"/>
              </a:ext>
            </a:extLst>
          </p:cNvPr>
          <p:cNvSpPr txBox="1"/>
          <p:nvPr/>
        </p:nvSpPr>
        <p:spPr>
          <a:xfrm>
            <a:off x="1287379" y="1767569"/>
            <a:ext cx="10058400" cy="3539430"/>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2800" b="1">
                <a:ln>
                  <a:solidFill>
                    <a:srgbClr val="FF0000"/>
                  </a:solidFill>
                </a:ln>
                <a:solidFill>
                  <a:schemeClr val="bg1"/>
                </a:solidFill>
                <a:latin typeface="Eras Demi ITC" panose="020B0805030504020804" pitchFamily="34" charset="0"/>
              </a:defRPr>
            </a:lvl1pPr>
            <a:lvl2pPr marL="742950" lvl="1" indent="-285750">
              <a:buFont typeface="Arial" panose="020B0604020202020204" pitchFamily="34" charset="0"/>
              <a:buChar char="•"/>
              <a:defRPr sz="2800" b="1">
                <a:ln>
                  <a:solidFill>
                    <a:srgbClr val="FF0000"/>
                  </a:solidFill>
                </a:ln>
                <a:solidFill>
                  <a:schemeClr val="bg1"/>
                </a:solidFill>
                <a:latin typeface="Eras Demi ITC" panose="020B0805030504020804" pitchFamily="34" charset="0"/>
              </a:defRPr>
            </a:lvl2pPr>
          </a:lstStyle>
          <a:p>
            <a:pPr marL="0" indent="0">
              <a:buNone/>
            </a:pPr>
            <a:r>
              <a:rPr lang="en-US" sz="3200" dirty="0">
                <a:ln>
                  <a:solidFill>
                    <a:schemeClr val="tx1"/>
                  </a:solidFill>
                </a:ln>
                <a:solidFill>
                  <a:srgbClr val="C00000"/>
                </a:solidFill>
                <a:latin typeface="Arial" panose="020B0604020202020204" pitchFamily="34" charset="0"/>
                <a:cs typeface="Arial" panose="020B0604020202020204" pitchFamily="34" charset="0"/>
              </a:rPr>
              <a:t>All Transfers are done through the </a:t>
            </a:r>
          </a:p>
          <a:p>
            <a:pPr marL="0" indent="0">
              <a:buNone/>
            </a:pPr>
            <a:r>
              <a:rPr lang="en-US" sz="3200" dirty="0">
                <a:ln>
                  <a:solidFill>
                    <a:schemeClr val="tx1"/>
                  </a:solidFill>
                </a:ln>
                <a:solidFill>
                  <a:srgbClr val="C00000"/>
                </a:solidFill>
                <a:latin typeface="Arial" panose="020B0604020202020204" pitchFamily="34" charset="0"/>
                <a:cs typeface="Arial" panose="020B0604020202020204" pitchFamily="34" charset="0"/>
              </a:rPr>
              <a:t>Trail’s End Leader Portal</a:t>
            </a:r>
          </a:p>
          <a:p>
            <a:pPr marL="0" indent="0">
              <a:buNone/>
            </a:pPr>
            <a:endParaRPr lang="en-US" sz="3200" dirty="0">
              <a:ln>
                <a:solidFill>
                  <a:schemeClr val="tx1"/>
                </a:solidFill>
              </a:ln>
              <a:solidFill>
                <a:srgbClr val="40C2F3"/>
              </a:solidFill>
              <a:latin typeface="Arial" panose="020B0604020202020204" pitchFamily="34" charset="0"/>
              <a:cs typeface="Arial" panose="020B0604020202020204" pitchFamily="34" charset="0"/>
            </a:endParaRPr>
          </a:p>
          <a:p>
            <a:r>
              <a:rPr lang="en-US" sz="3200" dirty="0">
                <a:ln>
                  <a:noFill/>
                </a:ln>
                <a:solidFill>
                  <a:schemeClr val="tx1"/>
                </a:solidFill>
                <a:latin typeface="+mn-lt"/>
              </a:rPr>
              <a:t>You can initiate a transfer</a:t>
            </a:r>
          </a:p>
          <a:p>
            <a:r>
              <a:rPr lang="en-US" sz="3200" dirty="0">
                <a:ln>
                  <a:noFill/>
                </a:ln>
                <a:solidFill>
                  <a:schemeClr val="tx1"/>
                </a:solidFill>
                <a:latin typeface="+mn-lt"/>
              </a:rPr>
              <a:t>Both parties have to accept</a:t>
            </a:r>
          </a:p>
          <a:p>
            <a:r>
              <a:rPr lang="en-US" sz="3200" dirty="0">
                <a:ln>
                  <a:noFill/>
                </a:ln>
                <a:solidFill>
                  <a:schemeClr val="tx1"/>
                </a:solidFill>
                <a:latin typeface="+mn-lt"/>
              </a:rPr>
              <a:t>Invoice automatically updates for both Units</a:t>
            </a:r>
          </a:p>
          <a:p>
            <a:pPr marL="0" indent="0">
              <a:buNone/>
            </a:pPr>
            <a:endParaRPr lang="en-US" sz="3200" dirty="0">
              <a:ln>
                <a:solidFill>
                  <a:schemeClr val="tx1"/>
                </a:solidFill>
              </a:ln>
              <a:latin typeface="Egiziano CG Black" panose="02000505040000020003" pitchFamily="50" charset="0"/>
            </a:endParaRPr>
          </a:p>
        </p:txBody>
      </p:sp>
    </p:spTree>
    <p:extLst>
      <p:ext uri="{BB962C8B-B14F-4D97-AF65-F5344CB8AC3E}">
        <p14:creationId xmlns:p14="http://schemas.microsoft.com/office/powerpoint/2010/main" val="2804161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07167D-CE3B-4F86-BB97-20F9374ED6EC}"/>
              </a:ext>
            </a:extLst>
          </p:cNvPr>
          <p:cNvSpPr txBox="1"/>
          <p:nvPr/>
        </p:nvSpPr>
        <p:spPr>
          <a:xfrm>
            <a:off x="549578" y="2510725"/>
            <a:ext cx="5966848" cy="1348353"/>
          </a:xfrm>
          <a:prstGeom prst="rect">
            <a:avLst/>
          </a:prstGeom>
          <a:noFill/>
        </p:spPr>
        <p:txBody>
          <a:bodyPr wrap="square" rtlCol="0" anchor="t">
            <a:noAutofit/>
          </a:bodyPr>
          <a:lstStyle/>
          <a:p>
            <a:pPr algn="ctr"/>
            <a:r>
              <a:rPr lang="en-US" sz="6600" b="1" dirty="0">
                <a:ln>
                  <a:solidFill>
                    <a:schemeClr val="tx1"/>
                  </a:solidFill>
                </a:ln>
                <a:solidFill>
                  <a:srgbClr val="FFFF00"/>
                </a:solidFill>
                <a:latin typeface="Knights Quest" panose="00000400000000000000" pitchFamily="2" charset="0"/>
                <a:cs typeface="Arial" panose="020B0604020202020204" pitchFamily="34" charset="0"/>
              </a:rPr>
              <a:t>Why do we sell?</a:t>
            </a:r>
            <a:endParaRPr lang="en-US" sz="5400" dirty="0">
              <a:ln>
                <a:solidFill>
                  <a:schemeClr val="tx1"/>
                </a:solidFill>
              </a:ln>
              <a:solidFill>
                <a:srgbClr val="FFFF00"/>
              </a:solidFill>
              <a:latin typeface="Knights Quest" panose="00000400000000000000" pitchFamily="2" charset="0"/>
              <a:cs typeface="Arial" panose="020B0604020202020204" pitchFamily="34" charset="0"/>
            </a:endParaRPr>
          </a:p>
          <a:p>
            <a:pPr algn="ctr"/>
            <a:endParaRPr lang="en-US" sz="4000" dirty="0">
              <a:ln>
                <a:solidFill>
                  <a:schemeClr val="tx1"/>
                </a:solidFill>
              </a:ln>
              <a:solidFill>
                <a:srgbClr val="FFFF00"/>
              </a:solidFill>
              <a:latin typeface="Aharoni" panose="02010803020104030203" pitchFamily="2" charset="-79"/>
              <a:cs typeface="Aharoni" panose="02010803020104030203" pitchFamily="2" charset="-79"/>
            </a:endParaRPr>
          </a:p>
        </p:txBody>
      </p:sp>
      <p:pic>
        <p:nvPicPr>
          <p:cNvPr id="3" name="Picture 2" descr="A cartoon dragon with fire coming out of a shield&#10;&#10;Description automatically generated">
            <a:extLst>
              <a:ext uri="{FF2B5EF4-FFF2-40B4-BE49-F238E27FC236}">
                <a16:creationId xmlns:a16="http://schemas.microsoft.com/office/drawing/2014/main" id="{25EAC861-657B-6278-D648-A3A8D2C87B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135" y="1215190"/>
            <a:ext cx="4044181" cy="4223084"/>
          </a:xfrm>
          <a:prstGeom prst="rect">
            <a:avLst/>
          </a:prstGeom>
        </p:spPr>
      </p:pic>
    </p:spTree>
    <p:extLst>
      <p:ext uri="{BB962C8B-B14F-4D97-AF65-F5344CB8AC3E}">
        <p14:creationId xmlns:p14="http://schemas.microsoft.com/office/powerpoint/2010/main" val="40999820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11D0C6-1CFD-4B1D-850A-0D879807D5AA}"/>
              </a:ext>
            </a:extLst>
          </p:cNvPr>
          <p:cNvSpPr txBox="1"/>
          <p:nvPr/>
        </p:nvSpPr>
        <p:spPr>
          <a:xfrm>
            <a:off x="649705" y="299763"/>
            <a:ext cx="8839528" cy="707578"/>
          </a:xfrm>
          <a:prstGeom prst="rect">
            <a:avLst/>
          </a:prstGeom>
          <a:noFill/>
        </p:spPr>
        <p:txBody>
          <a:bodyPr wrap="square" rtlCol="0" anchor="t">
            <a:noAutofit/>
          </a:bodyPr>
          <a:lstStyle/>
          <a:p>
            <a:r>
              <a:rPr lang="en-US" sz="4400" b="1" dirty="0">
                <a:ln>
                  <a:solidFill>
                    <a:schemeClr val="tx1"/>
                  </a:solidFill>
                </a:ln>
                <a:solidFill>
                  <a:srgbClr val="FFFF00"/>
                </a:solidFill>
                <a:latin typeface="Knights Quest" panose="00000400000000000000" pitchFamily="2" charset="0"/>
                <a:cs typeface="Arial"/>
              </a:rPr>
              <a:t>Hometown Heroes</a:t>
            </a:r>
            <a:endParaRPr lang="en-US" dirty="0">
              <a:ln>
                <a:solidFill>
                  <a:schemeClr val="tx1"/>
                </a:solidFill>
              </a:ln>
              <a:solidFill>
                <a:srgbClr val="FFFF00"/>
              </a:solidFill>
              <a:latin typeface="Knights Quest" panose="00000400000000000000" pitchFamily="2" charset="0"/>
            </a:endParaRPr>
          </a:p>
        </p:txBody>
      </p:sp>
      <p:pic>
        <p:nvPicPr>
          <p:cNvPr id="2" name="Picture 1">
            <a:extLst>
              <a:ext uri="{FF2B5EF4-FFF2-40B4-BE49-F238E27FC236}">
                <a16:creationId xmlns:a16="http://schemas.microsoft.com/office/drawing/2014/main" id="{A1063C76-4646-4879-9C12-BEBAF1566F86}"/>
              </a:ext>
            </a:extLst>
          </p:cNvPr>
          <p:cNvPicPr>
            <a:picLocks noChangeAspect="1"/>
          </p:cNvPicPr>
          <p:nvPr/>
        </p:nvPicPr>
        <p:blipFill>
          <a:blip r:embed="rId2"/>
          <a:stretch>
            <a:fillRect/>
          </a:stretch>
        </p:blipFill>
        <p:spPr>
          <a:xfrm>
            <a:off x="387082" y="2036601"/>
            <a:ext cx="5895975" cy="2152650"/>
          </a:xfrm>
          <a:prstGeom prst="rect">
            <a:avLst/>
          </a:prstGeom>
        </p:spPr>
      </p:pic>
      <p:sp>
        <p:nvSpPr>
          <p:cNvPr id="6" name="Rectangle 5">
            <a:extLst>
              <a:ext uri="{FF2B5EF4-FFF2-40B4-BE49-F238E27FC236}">
                <a16:creationId xmlns:a16="http://schemas.microsoft.com/office/drawing/2014/main" id="{196AF12E-255C-466E-9B5F-39EE57FB995E}"/>
              </a:ext>
            </a:extLst>
          </p:cNvPr>
          <p:cNvSpPr/>
          <p:nvPr/>
        </p:nvSpPr>
        <p:spPr>
          <a:xfrm>
            <a:off x="649705" y="4291916"/>
            <a:ext cx="5643586" cy="1655325"/>
          </a:xfrm>
          <a:prstGeom prst="rect">
            <a:avLst/>
          </a:prstGeom>
        </p:spPr>
        <p:txBody>
          <a:bodyPr wrap="square">
            <a:spAutoFit/>
          </a:bodyPr>
          <a:lstStyle/>
          <a:p>
            <a:pPr algn="ctr">
              <a:lnSpc>
                <a:spcPct val="107000"/>
              </a:lnSpc>
            </a:pPr>
            <a:r>
              <a:rPr lang="en-US" sz="2400" dirty="0">
                <a:solidFill>
                  <a:srgbClr val="D11F28"/>
                </a:solidFill>
                <a:latin typeface="Arial Black" panose="020B0A04020102020204" pitchFamily="34" charset="0"/>
                <a:ea typeface="Calibri" panose="020F0502020204030204" pitchFamily="34" charset="0"/>
                <a:cs typeface="Arial" panose="020B0604020202020204" pitchFamily="34" charset="0"/>
              </a:rPr>
              <a:t>Return product is used to fill our local Hometown Heroes orders</a:t>
            </a:r>
          </a:p>
          <a:p>
            <a:pPr algn="ctr">
              <a:lnSpc>
                <a:spcPct val="107000"/>
              </a:lnSpc>
            </a:pPr>
            <a:r>
              <a:rPr lang="en-US" sz="2400" dirty="0">
                <a:solidFill>
                  <a:srgbClr val="D11F28"/>
                </a:solidFill>
                <a:latin typeface="Arial Black" panose="020B0A04020102020204" pitchFamily="34" charset="0"/>
                <a:ea typeface="Calibri" panose="020F0502020204030204" pitchFamily="34" charset="0"/>
                <a:cs typeface="Arial" panose="020B0604020202020204" pitchFamily="34" charset="0"/>
              </a:rPr>
              <a:t>In 2023, over $104,000 was given to local heroes!</a:t>
            </a:r>
            <a:endParaRPr lang="en-US" sz="1200" dirty="0">
              <a:solidFill>
                <a:srgbClr val="D11F28"/>
              </a:solidFill>
              <a:latin typeface="Arial Black" panose="020B0A04020102020204" pitchFamily="34" charset="0"/>
              <a:ea typeface="Calibri" panose="020F0502020204030204" pitchFamily="34" charset="0"/>
              <a:cs typeface="Arial" panose="020B0604020202020204" pitchFamily="34" charset="0"/>
            </a:endParaRPr>
          </a:p>
        </p:txBody>
      </p:sp>
      <p:sp>
        <p:nvSpPr>
          <p:cNvPr id="7" name="Rectangle 4">
            <a:extLst>
              <a:ext uri="{FF2B5EF4-FFF2-40B4-BE49-F238E27FC236}">
                <a16:creationId xmlns:a16="http://schemas.microsoft.com/office/drawing/2014/main" id="{F1A736B8-FBE2-ABC4-9F0F-9A8C54861625}"/>
              </a:ext>
            </a:extLst>
          </p:cNvPr>
          <p:cNvSpPr>
            <a:spLocks noChangeArrowheads="1"/>
          </p:cNvSpPr>
          <p:nvPr/>
        </p:nvSpPr>
        <p:spPr bwMode="auto">
          <a:xfrm>
            <a:off x="6627395" y="146619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3">
            <a:extLst>
              <a:ext uri="{FF2B5EF4-FFF2-40B4-BE49-F238E27FC236}">
                <a16:creationId xmlns:a16="http://schemas.microsoft.com/office/drawing/2014/main" id="{268E831E-67AC-E8DE-92C2-34351701E974}"/>
              </a:ext>
            </a:extLst>
          </p:cNvPr>
          <p:cNvPicPr>
            <a:picLocks noChangeAspect="1" noChangeArrowheads="1"/>
          </p:cNvPicPr>
          <p:nvPr/>
        </p:nvPicPr>
        <p:blipFill>
          <a:blip r:embed="rId3" r:link="rId5">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460958" y="1466193"/>
            <a:ext cx="5081337" cy="3811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9419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07167D-CE3B-4F86-BB97-20F9374ED6EC}"/>
              </a:ext>
            </a:extLst>
          </p:cNvPr>
          <p:cNvSpPr txBox="1"/>
          <p:nvPr/>
        </p:nvSpPr>
        <p:spPr>
          <a:xfrm>
            <a:off x="549578" y="2510725"/>
            <a:ext cx="5966848" cy="2324746"/>
          </a:xfrm>
          <a:prstGeom prst="rect">
            <a:avLst/>
          </a:prstGeom>
          <a:noFill/>
        </p:spPr>
        <p:txBody>
          <a:bodyPr wrap="square" rtlCol="0" anchor="t">
            <a:noAutofit/>
          </a:bodyPr>
          <a:lstStyle/>
          <a:p>
            <a:pPr algn="ctr"/>
            <a:r>
              <a:rPr lang="en-US" sz="6600" b="1" dirty="0">
                <a:ln>
                  <a:solidFill>
                    <a:schemeClr val="tx1"/>
                  </a:solidFill>
                </a:ln>
                <a:solidFill>
                  <a:srgbClr val="FFFF00"/>
                </a:solidFill>
                <a:latin typeface="Knights Quest" panose="00000400000000000000" pitchFamily="2" charset="0"/>
                <a:cs typeface="Arial" panose="020B0604020202020204" pitchFamily="34" charset="0"/>
              </a:rPr>
              <a:t>Prizes!</a:t>
            </a:r>
            <a:endParaRPr lang="en-US" sz="5400" dirty="0">
              <a:ln>
                <a:solidFill>
                  <a:schemeClr val="tx1"/>
                </a:solidFill>
              </a:ln>
              <a:solidFill>
                <a:srgbClr val="FFFF00"/>
              </a:solidFill>
              <a:latin typeface="Knights Quest" panose="00000400000000000000" pitchFamily="2" charset="0"/>
              <a:cs typeface="Arial" panose="020B0604020202020204" pitchFamily="34" charset="0"/>
            </a:endParaRPr>
          </a:p>
          <a:p>
            <a:pPr algn="ctr"/>
            <a:endParaRPr lang="en-US" sz="4000" dirty="0">
              <a:ln>
                <a:solidFill>
                  <a:schemeClr val="tx1"/>
                </a:solidFill>
              </a:ln>
              <a:solidFill>
                <a:srgbClr val="FFFF00"/>
              </a:solidFill>
              <a:latin typeface="Aharoni" panose="02010803020104030203" pitchFamily="2" charset="-79"/>
              <a:cs typeface="Aharoni" panose="02010803020104030203" pitchFamily="2" charset="-79"/>
            </a:endParaRPr>
          </a:p>
        </p:txBody>
      </p:sp>
      <p:pic>
        <p:nvPicPr>
          <p:cNvPr id="3" name="Picture 2" descr="A cartoon dragon with fire coming out of a shield&#10;&#10;Description automatically generated">
            <a:extLst>
              <a:ext uri="{FF2B5EF4-FFF2-40B4-BE49-F238E27FC236}">
                <a16:creationId xmlns:a16="http://schemas.microsoft.com/office/drawing/2014/main" id="{25EAC861-657B-6278-D648-A3A8D2C87B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135" y="1215190"/>
            <a:ext cx="4044181" cy="4223084"/>
          </a:xfrm>
          <a:prstGeom prst="rect">
            <a:avLst/>
          </a:prstGeom>
        </p:spPr>
      </p:pic>
    </p:spTree>
    <p:extLst>
      <p:ext uri="{BB962C8B-B14F-4D97-AF65-F5344CB8AC3E}">
        <p14:creationId xmlns:p14="http://schemas.microsoft.com/office/powerpoint/2010/main" val="12224685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48C8B8-1144-3402-9D98-F7EAC80B8232}"/>
              </a:ext>
            </a:extLst>
          </p:cNvPr>
          <p:cNvPicPr>
            <a:picLocks noChangeAspect="1"/>
          </p:cNvPicPr>
          <p:nvPr/>
        </p:nvPicPr>
        <p:blipFill rotWithShape="1">
          <a:blip r:embed="rId3"/>
          <a:srcRect l="1227" t="23265" r="2327" b="928"/>
          <a:stretch/>
        </p:blipFill>
        <p:spPr>
          <a:xfrm>
            <a:off x="3874177" y="1250519"/>
            <a:ext cx="4733647" cy="3656674"/>
          </a:xfrm>
          <a:prstGeom prst="rect">
            <a:avLst/>
          </a:prstGeom>
        </p:spPr>
      </p:pic>
      <p:pic>
        <p:nvPicPr>
          <p:cNvPr id="250" name="590x535-HowitWorks-ScoutRewards.png" descr="590x535-HowitWorks-ScoutRewards.png"/>
          <p:cNvPicPr>
            <a:picLocks noChangeAspect="1"/>
          </p:cNvPicPr>
          <p:nvPr/>
        </p:nvPicPr>
        <p:blipFill>
          <a:blip r:embed="rId4"/>
          <a:stretch>
            <a:fillRect/>
          </a:stretch>
        </p:blipFill>
        <p:spPr>
          <a:xfrm>
            <a:off x="220059" y="1536410"/>
            <a:ext cx="3217404" cy="2917477"/>
          </a:xfrm>
          <a:prstGeom prst="rect">
            <a:avLst/>
          </a:prstGeom>
          <a:ln w="12700">
            <a:miter lim="400000"/>
          </a:ln>
        </p:spPr>
      </p:pic>
      <p:sp>
        <p:nvSpPr>
          <p:cNvPr id="2" name="Header">
            <a:extLst>
              <a:ext uri="{FF2B5EF4-FFF2-40B4-BE49-F238E27FC236}">
                <a16:creationId xmlns:a16="http://schemas.microsoft.com/office/drawing/2014/main" id="{7F8DD7E1-347F-E836-FB51-EB075F091724}"/>
              </a:ext>
            </a:extLst>
          </p:cNvPr>
          <p:cNvSpPr txBox="1"/>
          <p:nvPr/>
        </p:nvSpPr>
        <p:spPr>
          <a:xfrm>
            <a:off x="220060" y="282766"/>
            <a:ext cx="3217403" cy="66684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defRPr sz="6800">
                <a:solidFill>
                  <a:srgbClr val="FFFFFF"/>
                </a:solidFill>
                <a:latin typeface="Cralter Sans Rough"/>
                <a:ea typeface="Cralter Sans Rough"/>
                <a:cs typeface="Cralter Sans Rough"/>
                <a:sym typeface="Cralter Sans Rough"/>
              </a:defRPr>
            </a:lvl1pPr>
          </a:lstStyle>
          <a:p>
            <a:r>
              <a:rPr lang="en-US" sz="4000" dirty="0">
                <a:ln>
                  <a:solidFill>
                    <a:schemeClr val="tx1"/>
                  </a:solidFill>
                </a:ln>
                <a:solidFill>
                  <a:srgbClr val="FFFF00"/>
                </a:solidFill>
              </a:rPr>
              <a:t>Scout Rewards</a:t>
            </a:r>
            <a:endParaRPr sz="4000" dirty="0">
              <a:ln>
                <a:solidFill>
                  <a:schemeClr val="tx1"/>
                </a:solidFill>
              </a:ln>
              <a:solidFill>
                <a:srgbClr val="FFFF00"/>
              </a:solidFill>
            </a:endParaRPr>
          </a:p>
        </p:txBody>
      </p:sp>
      <p:pic>
        <p:nvPicPr>
          <p:cNvPr id="4" name="Picture 3">
            <a:extLst>
              <a:ext uri="{FF2B5EF4-FFF2-40B4-BE49-F238E27FC236}">
                <a16:creationId xmlns:a16="http://schemas.microsoft.com/office/drawing/2014/main" id="{1CD6DCD0-6ABE-FAB8-AF57-9D3858406882}"/>
              </a:ext>
            </a:extLst>
          </p:cNvPr>
          <p:cNvPicPr>
            <a:picLocks noChangeAspect="1"/>
          </p:cNvPicPr>
          <p:nvPr/>
        </p:nvPicPr>
        <p:blipFill>
          <a:blip r:embed="rId5"/>
          <a:stretch>
            <a:fillRect/>
          </a:stretch>
        </p:blipFill>
        <p:spPr>
          <a:xfrm>
            <a:off x="8925341" y="188926"/>
            <a:ext cx="2809485" cy="6480151"/>
          </a:xfrm>
          <a:prstGeom prst="rect">
            <a:avLst/>
          </a:prstGeom>
        </p:spPr>
      </p:pic>
      <p:pic>
        <p:nvPicPr>
          <p:cNvPr id="8" name="Picture 7">
            <a:extLst>
              <a:ext uri="{FF2B5EF4-FFF2-40B4-BE49-F238E27FC236}">
                <a16:creationId xmlns:a16="http://schemas.microsoft.com/office/drawing/2014/main" id="{6325F8A5-30E3-16A6-1CB3-2C86E5C8392C}"/>
              </a:ext>
            </a:extLst>
          </p:cNvPr>
          <p:cNvPicPr>
            <a:picLocks noChangeAspect="1"/>
          </p:cNvPicPr>
          <p:nvPr/>
        </p:nvPicPr>
        <p:blipFill>
          <a:blip r:embed="rId6"/>
          <a:stretch>
            <a:fillRect/>
          </a:stretch>
        </p:blipFill>
        <p:spPr>
          <a:xfrm>
            <a:off x="7116418" y="3568412"/>
            <a:ext cx="1320142" cy="1212850"/>
          </a:xfrm>
          <a:prstGeom prst="rect">
            <a:avLst/>
          </a:prstGeom>
        </p:spPr>
      </p:pic>
      <p:sp>
        <p:nvSpPr>
          <p:cNvPr id="12" name="TextBox 11">
            <a:extLst>
              <a:ext uri="{FF2B5EF4-FFF2-40B4-BE49-F238E27FC236}">
                <a16:creationId xmlns:a16="http://schemas.microsoft.com/office/drawing/2014/main" id="{1B477D4B-3755-9E01-94D8-31887C6E1970}"/>
              </a:ext>
            </a:extLst>
          </p:cNvPr>
          <p:cNvSpPr txBox="1"/>
          <p:nvPr/>
        </p:nvSpPr>
        <p:spPr>
          <a:xfrm>
            <a:off x="3571460" y="262248"/>
            <a:ext cx="5285963"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sz="4000">
                <a:solidFill>
                  <a:srgbClr val="001F38"/>
                </a:solidFill>
                <a:latin typeface="General Sans Regular"/>
                <a:ea typeface="General Sans Regular"/>
                <a:cs typeface="General Sans Regular"/>
                <a:sym typeface="General Sans Regular"/>
              </a:defRPr>
            </a:pPr>
            <a:r>
              <a:rPr lang="en-US" sz="2000" dirty="0"/>
              <a:t>Scouts accumulate points towards Amazon eGift Cards when recording sales in the Trail’s End App.</a:t>
            </a:r>
          </a:p>
        </p:txBody>
      </p:sp>
      <p:pic>
        <p:nvPicPr>
          <p:cNvPr id="5" name="Picture 4">
            <a:extLst>
              <a:ext uri="{FF2B5EF4-FFF2-40B4-BE49-F238E27FC236}">
                <a16:creationId xmlns:a16="http://schemas.microsoft.com/office/drawing/2014/main" id="{7CF2C3D8-BABC-72EC-22F6-2A01D5D60220}"/>
              </a:ext>
            </a:extLst>
          </p:cNvPr>
          <p:cNvPicPr>
            <a:picLocks noChangeAspect="1"/>
          </p:cNvPicPr>
          <p:nvPr/>
        </p:nvPicPr>
        <p:blipFill>
          <a:blip r:embed="rId6"/>
          <a:stretch>
            <a:fillRect/>
          </a:stretch>
        </p:blipFill>
        <p:spPr>
          <a:xfrm>
            <a:off x="6234322" y="1416507"/>
            <a:ext cx="405019" cy="330091"/>
          </a:xfrm>
          <a:prstGeom prst="rect">
            <a:avLst/>
          </a:prstGeom>
        </p:spPr>
      </p:pic>
      <p:sp>
        <p:nvSpPr>
          <p:cNvPr id="13" name="TextBox 12">
            <a:extLst>
              <a:ext uri="{FF2B5EF4-FFF2-40B4-BE49-F238E27FC236}">
                <a16:creationId xmlns:a16="http://schemas.microsoft.com/office/drawing/2014/main" id="{CB470E14-ACF3-3553-1010-00B18F2EDA36}"/>
              </a:ext>
            </a:extLst>
          </p:cNvPr>
          <p:cNvSpPr txBox="1"/>
          <p:nvPr/>
        </p:nvSpPr>
        <p:spPr>
          <a:xfrm>
            <a:off x="2311814" y="4960917"/>
            <a:ext cx="6655264" cy="13926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Aft>
                <a:spcPts val="600"/>
              </a:spcAft>
              <a:defRPr sz="5500">
                <a:solidFill>
                  <a:srgbClr val="D02D2B"/>
                </a:solidFill>
                <a:latin typeface="General Sans Semibold"/>
                <a:ea typeface="General Sans Semibold"/>
                <a:cs typeface="General Sans Semibold"/>
                <a:sym typeface="General Sans Semibold"/>
              </a:defRPr>
            </a:pPr>
            <a:r>
              <a:rPr lang="en-US" sz="2400" b="1" dirty="0">
                <a:solidFill>
                  <a:srgbClr val="D02D2B"/>
                </a:solidFill>
                <a:latin typeface="General Sans Semibold"/>
                <a:sym typeface="General Sans Semibold"/>
              </a:rPr>
              <a:t>Bonuses</a:t>
            </a:r>
          </a:p>
          <a:p>
            <a:pPr marL="285750" indent="-285750">
              <a:spcAft>
                <a:spcPts val="600"/>
              </a:spcAft>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1850" b="1" dirty="0"/>
              <a:t>Sell $500/hour per Scout</a:t>
            </a:r>
            <a:r>
              <a:rPr lang="en-US" sz="1850" dirty="0"/>
              <a:t> for any 2 hour storefront shift or longer (July 1 – Dec 15) and earn 0.5 bonus points per $1 sold. To qualify, Unit must select – One Scout per shift split method.</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66CDF03A-0F42-F949-9059-77568AEE3E97}"/>
              </a:ext>
            </a:extLst>
          </p:cNvPr>
          <p:cNvSpPr>
            <a:spLocks noGrp="1"/>
          </p:cNvSpPr>
          <p:nvPr>
            <p:ph type="sldNum" sz="quarter" idx="12"/>
          </p:nvPr>
        </p:nvSpPr>
        <p:spPr>
          <a:xfrm>
            <a:off x="11434129" y="6606346"/>
            <a:ext cx="771726" cy="102718"/>
          </a:xfrm>
        </p:spPr>
        <p:txBody>
          <a:bodyPr/>
          <a:lstStyle/>
          <a:p>
            <a:fld id="{383E00F3-DEE0-4A8F-B505-17C6A281DD61}" type="slidenum">
              <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rPr>
              <a:pPr/>
              <a:t>33</a:t>
            </a:fld>
            <a:endParaRPr lang="en-US" sz="750" dirty="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Rectangle 2">
            <a:extLst>
              <a:ext uri="{FF2B5EF4-FFF2-40B4-BE49-F238E27FC236}">
                <a16:creationId xmlns:a16="http://schemas.microsoft.com/office/drawing/2014/main" id="{B8BCEDEC-06E0-420C-A79E-09EEE4616A9E}"/>
              </a:ext>
            </a:extLst>
          </p:cNvPr>
          <p:cNvSpPr/>
          <p:nvPr/>
        </p:nvSpPr>
        <p:spPr>
          <a:xfrm>
            <a:off x="678502" y="335822"/>
            <a:ext cx="8594340" cy="769441"/>
          </a:xfrm>
          <a:prstGeom prst="rect">
            <a:avLst/>
          </a:prstGeom>
        </p:spPr>
        <p:txBody>
          <a:bodyPr wrap="none">
            <a:spAutoFit/>
          </a:bodyPr>
          <a:lstStyle/>
          <a:p>
            <a:r>
              <a:rPr lang="en-US" sz="4400" b="1" dirty="0">
                <a:ln>
                  <a:solidFill>
                    <a:schemeClr val="tx1"/>
                  </a:solidFill>
                </a:ln>
                <a:solidFill>
                  <a:srgbClr val="FFFF00"/>
                </a:solidFill>
                <a:latin typeface="Knights Quest" panose="00000400000000000000" pitchFamily="2" charset="0"/>
                <a:ea typeface="Arial Black" charset="0"/>
                <a:cs typeface="Arial" panose="020B0604020202020204" pitchFamily="34" charset="0"/>
              </a:rPr>
              <a:t>Bonus Prizes—</a:t>
            </a:r>
            <a:r>
              <a:rPr lang="en-US" sz="4000" b="1" dirty="0">
                <a:ln>
                  <a:solidFill>
                    <a:schemeClr val="tx1"/>
                  </a:solidFill>
                </a:ln>
                <a:solidFill>
                  <a:srgbClr val="FFFF00"/>
                </a:solidFill>
                <a:latin typeface="Knights Quest" panose="00000400000000000000" pitchFamily="2" charset="0"/>
                <a:ea typeface="Arial Black" charset="0"/>
                <a:cs typeface="Arial" panose="020B0604020202020204" pitchFamily="34" charset="0"/>
              </a:rPr>
              <a:t>a Northern Star Tradition!</a:t>
            </a:r>
            <a:endParaRPr lang="en-US" sz="4400" b="1" dirty="0">
              <a:ln>
                <a:solidFill>
                  <a:schemeClr val="tx1"/>
                </a:solidFill>
              </a:ln>
              <a:solidFill>
                <a:srgbClr val="FFFF00"/>
              </a:solidFill>
              <a:latin typeface="Knights Quest" panose="00000400000000000000" pitchFamily="2" charset="0"/>
              <a:ea typeface="Arial Black" charset="0"/>
              <a:cs typeface="Arial" panose="020B0604020202020204" pitchFamily="34" charset="0"/>
            </a:endParaRPr>
          </a:p>
        </p:txBody>
      </p:sp>
      <p:pic>
        <p:nvPicPr>
          <p:cNvPr id="16" name="Picture 15">
            <a:extLst>
              <a:ext uri="{FF2B5EF4-FFF2-40B4-BE49-F238E27FC236}">
                <a16:creationId xmlns:a16="http://schemas.microsoft.com/office/drawing/2014/main" id="{15C68B9D-4A17-4EA1-ABE1-2F6F4720106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288777" y="4680284"/>
            <a:ext cx="1713885" cy="1890313"/>
          </a:xfrm>
          <a:prstGeom prst="rect">
            <a:avLst/>
          </a:prstGeom>
        </p:spPr>
      </p:pic>
      <p:sp>
        <p:nvSpPr>
          <p:cNvPr id="2" name="Text Box 2">
            <a:extLst>
              <a:ext uri="{FF2B5EF4-FFF2-40B4-BE49-F238E27FC236}">
                <a16:creationId xmlns:a16="http://schemas.microsoft.com/office/drawing/2014/main" id="{0E139D4F-3A01-4490-85E3-7972C98E33E0}"/>
              </a:ext>
            </a:extLst>
          </p:cNvPr>
          <p:cNvSpPr txBox="1">
            <a:spLocks noChangeArrowheads="1"/>
          </p:cNvSpPr>
          <p:nvPr/>
        </p:nvSpPr>
        <p:spPr bwMode="auto">
          <a:xfrm>
            <a:off x="950876" y="1054222"/>
            <a:ext cx="10562622" cy="362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114300" marR="0" indent="-114300" algn="l">
              <a:lnSpc>
                <a:spcPct val="119000"/>
              </a:lnSpc>
              <a:spcBef>
                <a:spcPts val="0"/>
              </a:spcBef>
              <a:spcAft>
                <a:spcPts val="0"/>
              </a:spcAft>
            </a:pPr>
            <a:r>
              <a:rPr lang="en-US" sz="2800" kern="1400" dirty="0">
                <a:ln>
                  <a:noFill/>
                </a:ln>
                <a:solidFill>
                  <a:srgbClr val="000000"/>
                </a:solidFill>
                <a:effectLst/>
                <a:latin typeface="Symbol" panose="05050102010706020507" pitchFamily="18" charset="2"/>
              </a:rPr>
              <a:t>·</a:t>
            </a:r>
            <a:r>
              <a:rPr lang="en-US" sz="2800" kern="1400" dirty="0">
                <a:ln>
                  <a:noFill/>
                </a:ln>
                <a:solidFill>
                  <a:srgbClr val="000000"/>
                </a:solidFill>
                <a:effectLst/>
                <a:latin typeface="Calibri" panose="020F0502020204030204" pitchFamily="34" charset="0"/>
              </a:rPr>
              <a:t> </a:t>
            </a:r>
            <a:r>
              <a:rPr lang="en-US" sz="2800" b="1" kern="1400" dirty="0">
                <a:ln>
                  <a:noFill/>
                </a:ln>
                <a:solidFill>
                  <a:srgbClr val="C00000"/>
                </a:solidFill>
                <a:effectLst/>
                <a:latin typeface="Calibri" panose="020F0502020204030204" pitchFamily="34" charset="0"/>
              </a:rPr>
              <a:t>Bonus Prizes </a:t>
            </a:r>
            <a:r>
              <a:rPr lang="en-US" sz="2800" kern="1400" dirty="0">
                <a:ln>
                  <a:noFill/>
                </a:ln>
                <a:solidFill>
                  <a:srgbClr val="00B0F0"/>
                </a:solidFill>
                <a:effectLst/>
                <a:latin typeface="Calibri" panose="020F0502020204030204" pitchFamily="34" charset="0"/>
              </a:rPr>
              <a:t>— </a:t>
            </a:r>
            <a:r>
              <a:rPr lang="en-US" sz="2800" kern="1400" dirty="0">
                <a:ln>
                  <a:noFill/>
                </a:ln>
                <a:effectLst/>
                <a:latin typeface="Calibri" panose="020F0502020204030204" pitchFamily="34" charset="0"/>
              </a:rPr>
              <a:t>(All units eligible) Will be at Take Order pick up</a:t>
            </a:r>
            <a:r>
              <a:rPr lang="en-US" sz="2400" kern="1400" dirty="0">
                <a:ln>
                  <a:noFill/>
                </a:ln>
                <a:effectLst/>
                <a:latin typeface="Calibri" panose="020F0502020204030204" pitchFamily="34" charset="0"/>
              </a:rPr>
              <a:t>.</a:t>
            </a:r>
          </a:p>
          <a:p>
            <a:pPr marL="0" marR="0" indent="0" algn="l">
              <a:lnSpc>
                <a:spcPct val="119000"/>
              </a:lnSpc>
              <a:spcBef>
                <a:spcPts val="0"/>
              </a:spcBef>
              <a:spcAft>
                <a:spcPts val="0"/>
              </a:spcAft>
            </a:pPr>
            <a:r>
              <a:rPr lang="en-US" sz="2400" kern="1400" dirty="0">
                <a:ln>
                  <a:noFill/>
                </a:ln>
                <a:solidFill>
                  <a:srgbClr val="000000"/>
                </a:solidFill>
                <a:effectLst/>
                <a:latin typeface="Calibri" panose="020F0502020204030204" pitchFamily="34" charset="0"/>
              </a:rPr>
              <a:t>	</a:t>
            </a:r>
            <a:r>
              <a:rPr lang="en-US" sz="2800" kern="1400" dirty="0">
                <a:ln>
                  <a:noFill/>
                </a:ln>
                <a:solidFill>
                  <a:srgbClr val="0070C0"/>
                </a:solidFill>
                <a:effectLst/>
                <a:latin typeface="Calibri" panose="020F0502020204030204" pitchFamily="34" charset="0"/>
              </a:rPr>
              <a:t>Sell 1 Item</a:t>
            </a:r>
            <a:r>
              <a:rPr lang="en-US" sz="2800" kern="1400" dirty="0">
                <a:ln>
                  <a:noFill/>
                </a:ln>
                <a:solidFill>
                  <a:srgbClr val="C00000"/>
                </a:solidFill>
                <a:effectLst/>
                <a:latin typeface="Calibri" panose="020F0502020204030204" pitchFamily="34" charset="0"/>
              </a:rPr>
              <a:t>— Patch</a:t>
            </a:r>
          </a:p>
          <a:p>
            <a:pPr marL="0" marR="0" indent="0" algn="l">
              <a:lnSpc>
                <a:spcPct val="119000"/>
              </a:lnSpc>
              <a:spcBef>
                <a:spcPts val="0"/>
              </a:spcBef>
              <a:spcAft>
                <a:spcPts val="0"/>
              </a:spcAft>
            </a:pPr>
            <a:r>
              <a:rPr lang="en-US" sz="2800" kern="1400" dirty="0">
                <a:ln>
                  <a:noFill/>
                </a:ln>
                <a:solidFill>
                  <a:srgbClr val="000000"/>
                </a:solidFill>
                <a:effectLst/>
                <a:latin typeface="Calibri" panose="020F0502020204030204" pitchFamily="34" charset="0"/>
              </a:rPr>
              <a:t>	</a:t>
            </a:r>
            <a:r>
              <a:rPr lang="en-US" sz="2800" kern="1400" dirty="0">
                <a:ln>
                  <a:noFill/>
                </a:ln>
                <a:solidFill>
                  <a:srgbClr val="0070C0"/>
                </a:solidFill>
                <a:effectLst/>
                <a:latin typeface="Calibri" panose="020F0502020204030204" pitchFamily="34" charset="0"/>
              </a:rPr>
              <a:t>$850 Club </a:t>
            </a:r>
            <a:r>
              <a:rPr lang="en-US" sz="2800" kern="1400" dirty="0">
                <a:ln>
                  <a:noFill/>
                </a:ln>
                <a:solidFill>
                  <a:srgbClr val="C00000"/>
                </a:solidFill>
                <a:effectLst/>
                <a:latin typeface="Calibri" panose="020F0502020204030204" pitchFamily="34" charset="0"/>
              </a:rPr>
              <a:t>— LED Camp Light and Fan</a:t>
            </a:r>
          </a:p>
          <a:p>
            <a:pPr marL="0" marR="0" indent="0" algn="l">
              <a:lnSpc>
                <a:spcPct val="119000"/>
              </a:lnSpc>
              <a:spcBef>
                <a:spcPts val="0"/>
              </a:spcBef>
              <a:spcAft>
                <a:spcPts val="0"/>
              </a:spcAft>
            </a:pPr>
            <a:r>
              <a:rPr lang="en-US" sz="2800" kern="1400" dirty="0">
                <a:ln>
                  <a:noFill/>
                </a:ln>
                <a:solidFill>
                  <a:srgbClr val="000000"/>
                </a:solidFill>
                <a:effectLst/>
                <a:latin typeface="Calibri" panose="020F0502020204030204" pitchFamily="34" charset="0"/>
              </a:rPr>
              <a:t>	</a:t>
            </a:r>
            <a:r>
              <a:rPr lang="en-US" sz="2800" kern="1400" dirty="0">
                <a:ln>
                  <a:noFill/>
                </a:ln>
                <a:solidFill>
                  <a:srgbClr val="0070C0"/>
                </a:solidFill>
                <a:effectLst/>
                <a:latin typeface="Calibri" panose="020F0502020204030204" pitchFamily="34" charset="0"/>
              </a:rPr>
              <a:t>$1250 </a:t>
            </a:r>
            <a:r>
              <a:rPr lang="en-US" sz="2800" kern="1400" dirty="0">
                <a:ln>
                  <a:noFill/>
                </a:ln>
                <a:solidFill>
                  <a:srgbClr val="C00000"/>
                </a:solidFill>
                <a:effectLst/>
                <a:latin typeface="Calibri" panose="020F0502020204030204" pitchFamily="34" charset="0"/>
              </a:rPr>
              <a:t>—NSC Branded Camping blanket</a:t>
            </a:r>
          </a:p>
          <a:p>
            <a:pPr marL="0" marR="0" indent="0" algn="l">
              <a:lnSpc>
                <a:spcPct val="119000"/>
              </a:lnSpc>
              <a:spcBef>
                <a:spcPts val="0"/>
              </a:spcBef>
              <a:spcAft>
                <a:spcPts val="0"/>
              </a:spcAft>
            </a:pPr>
            <a:r>
              <a:rPr lang="en-US" sz="2800" kern="1400" dirty="0">
                <a:solidFill>
                  <a:srgbClr val="C00000"/>
                </a:solidFill>
                <a:latin typeface="Calibri" panose="020F0502020204030204" pitchFamily="34" charset="0"/>
              </a:rPr>
              <a:t>	</a:t>
            </a:r>
            <a:r>
              <a:rPr lang="en-US" sz="2800" kern="1400" dirty="0">
                <a:solidFill>
                  <a:srgbClr val="0070C0"/>
                </a:solidFill>
                <a:latin typeface="Calibri" panose="020F0502020204030204" pitchFamily="34" charset="0"/>
              </a:rPr>
              <a:t>$1500</a:t>
            </a:r>
            <a:r>
              <a:rPr lang="en-US" sz="2800" kern="1400" dirty="0">
                <a:solidFill>
                  <a:srgbClr val="C00000"/>
                </a:solidFill>
                <a:latin typeface="Calibri" panose="020F0502020204030204" pitchFamily="34" charset="0"/>
              </a:rPr>
              <a:t>—Hometown Heroes Family Day</a:t>
            </a:r>
            <a:r>
              <a:rPr lang="en-US" sz="2800" kern="1400" dirty="0">
                <a:ln>
                  <a:noFill/>
                </a:ln>
                <a:solidFill>
                  <a:srgbClr val="C00000"/>
                </a:solidFill>
                <a:effectLst/>
                <a:latin typeface="Calibri" panose="020F0502020204030204" pitchFamily="34" charset="0"/>
              </a:rPr>
              <a:t>	</a:t>
            </a:r>
            <a:endParaRPr lang="en-US" sz="2800" kern="1400" dirty="0">
              <a:solidFill>
                <a:srgbClr val="C00000"/>
              </a:solidFill>
              <a:latin typeface="Symbol" panose="05050102010706020507" pitchFamily="18" charset="2"/>
            </a:endParaRPr>
          </a:p>
          <a:p>
            <a:pPr marL="0" marR="0" indent="0" algn="l">
              <a:lnSpc>
                <a:spcPct val="119000"/>
              </a:lnSpc>
              <a:spcBef>
                <a:spcPts val="0"/>
              </a:spcBef>
              <a:spcAft>
                <a:spcPts val="0"/>
              </a:spcAft>
            </a:pPr>
            <a:r>
              <a:rPr lang="en-US" sz="2800" kern="1400" dirty="0">
                <a:ln>
                  <a:noFill/>
                </a:ln>
                <a:solidFill>
                  <a:srgbClr val="0070C0"/>
                </a:solidFill>
                <a:effectLst/>
                <a:latin typeface="Symbol" panose="05050102010706020507" pitchFamily="18" charset="2"/>
              </a:rPr>
              <a:t>	</a:t>
            </a:r>
            <a:r>
              <a:rPr lang="en-US" sz="2800" kern="1400" dirty="0">
                <a:ln>
                  <a:noFill/>
                </a:ln>
                <a:solidFill>
                  <a:srgbClr val="0070C0"/>
                </a:solidFill>
                <a:effectLst/>
                <a:latin typeface="Calibri" panose="020F0502020204030204" pitchFamily="34" charset="0"/>
              </a:rPr>
              <a:t>$1900+</a:t>
            </a:r>
            <a:r>
              <a:rPr lang="en-US" sz="2800" kern="1400" dirty="0">
                <a:solidFill>
                  <a:srgbClr val="C00000"/>
                </a:solidFill>
                <a:latin typeface="Calibri" panose="020F0502020204030204" pitchFamily="34" charset="0"/>
              </a:rPr>
              <a:t> — </a:t>
            </a:r>
            <a:r>
              <a:rPr lang="en-US" sz="2800" kern="1400" dirty="0">
                <a:ln>
                  <a:noFill/>
                </a:ln>
                <a:solidFill>
                  <a:srgbClr val="C00000"/>
                </a:solidFill>
                <a:effectLst/>
                <a:latin typeface="Calibri" panose="020F0502020204030204" pitchFamily="34" charset="0"/>
              </a:rPr>
              <a:t>Adventures! </a:t>
            </a:r>
          </a:p>
          <a:p>
            <a:pPr marL="114300" marR="0" indent="-114300" algn="l">
              <a:lnSpc>
                <a:spcPct val="119000"/>
              </a:lnSpc>
              <a:spcBef>
                <a:spcPts val="0"/>
              </a:spcBef>
              <a:spcAft>
                <a:spcPts val="0"/>
              </a:spcAft>
            </a:pPr>
            <a:r>
              <a:rPr lang="en-US" sz="2800" kern="1400" dirty="0">
                <a:solidFill>
                  <a:srgbClr val="0070C0"/>
                </a:solidFill>
                <a:latin typeface="Symbol" panose="05050102010706020507" pitchFamily="18" charset="2"/>
              </a:rPr>
              <a:t>		</a:t>
            </a:r>
            <a:r>
              <a:rPr lang="en-US" sz="2800" kern="1400" dirty="0">
                <a:solidFill>
                  <a:srgbClr val="0070C0"/>
                </a:solidFill>
              </a:rPr>
              <a:t>$</a:t>
            </a:r>
            <a:r>
              <a:rPr lang="en-US" sz="2800" kern="1400" dirty="0">
                <a:ln>
                  <a:noFill/>
                </a:ln>
                <a:solidFill>
                  <a:srgbClr val="0070C0"/>
                </a:solidFill>
                <a:effectLst/>
                <a:latin typeface="Calibri" panose="020F0502020204030204" pitchFamily="34" charset="0"/>
              </a:rPr>
              <a:t>2500</a:t>
            </a:r>
            <a:r>
              <a:rPr lang="en-US" sz="2800" kern="1400" dirty="0">
                <a:ln>
                  <a:noFill/>
                </a:ln>
                <a:solidFill>
                  <a:srgbClr val="C00000"/>
                </a:solidFill>
                <a:effectLst/>
                <a:latin typeface="Calibri" panose="020F0502020204030204" pitchFamily="34" charset="0"/>
              </a:rPr>
              <a:t>—Champions Breakfast January 11, 2025 at Base Camp. </a:t>
            </a: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chemeClr val="bg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chemeClr val="bg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1" i="0" u="none" strike="noStrike" cap="none" normalizeH="0" baseline="0" dirty="0">
              <a:ln>
                <a:noFill/>
              </a:ln>
              <a:solidFill>
                <a:schemeClr val="bg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bg1"/>
                </a:solidFill>
                <a:effectLst/>
                <a:latin typeface="Calibri" panose="020F0502020204030204" pitchFamily="34" charset="0"/>
              </a:rPr>
              <a:t>	</a:t>
            </a:r>
            <a:endParaRPr kumimoji="0" lang="en-US" altLang="en-US" sz="1800" b="1" i="0" u="none" strike="noStrike" cap="none" normalizeH="0" baseline="0" dirty="0">
              <a:ln>
                <a:noFill/>
              </a:ln>
              <a:solidFill>
                <a:schemeClr val="bg1"/>
              </a:solidFill>
              <a:effectLst/>
              <a:latin typeface="Arial" panose="020B0604020202020204" pitchFamily="34" charset="0"/>
            </a:endParaRPr>
          </a:p>
        </p:txBody>
      </p:sp>
      <p:pic>
        <p:nvPicPr>
          <p:cNvPr id="9" name="Picture 8" descr="A cartoon dragon with fire coming out of a shield&#10;&#10;Description automatically generated">
            <a:extLst>
              <a:ext uri="{FF2B5EF4-FFF2-40B4-BE49-F238E27FC236}">
                <a16:creationId xmlns:a16="http://schemas.microsoft.com/office/drawing/2014/main" id="{61335D6B-8398-6773-CA71-F10E4D173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876" y="4680284"/>
            <a:ext cx="1713885" cy="1789702"/>
          </a:xfrm>
          <a:prstGeom prst="rect">
            <a:avLst/>
          </a:prstGeom>
        </p:spPr>
      </p:pic>
      <p:pic>
        <p:nvPicPr>
          <p:cNvPr id="1026" name="Picture 2">
            <a:extLst>
              <a:ext uri="{FF2B5EF4-FFF2-40B4-BE49-F238E27FC236}">
                <a16:creationId xmlns:a16="http://schemas.microsoft.com/office/drawing/2014/main" id="{39D85748-3DAC-7D87-0BCA-D364603D719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98178" y="1608673"/>
            <a:ext cx="2687694" cy="25682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close-up of a blanket&#10;&#10;Description automatically generated">
            <a:extLst>
              <a:ext uri="{FF2B5EF4-FFF2-40B4-BE49-F238E27FC236}">
                <a16:creationId xmlns:a16="http://schemas.microsoft.com/office/drawing/2014/main" id="{392F1956-0792-9E1C-2D0B-9A3FC3045B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3969" y="4904851"/>
            <a:ext cx="1949923" cy="1617327"/>
          </a:xfrm>
          <a:prstGeom prst="rect">
            <a:avLst/>
          </a:prstGeom>
        </p:spPr>
      </p:pic>
    </p:spTree>
    <p:extLst>
      <p:ext uri="{BB962C8B-B14F-4D97-AF65-F5344CB8AC3E}">
        <p14:creationId xmlns:p14="http://schemas.microsoft.com/office/powerpoint/2010/main" val="34333245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66CDF03A-0F42-F949-9059-77568AEE3E97}"/>
              </a:ext>
            </a:extLst>
          </p:cNvPr>
          <p:cNvSpPr>
            <a:spLocks noGrp="1"/>
          </p:cNvSpPr>
          <p:nvPr>
            <p:ph type="sldNum" sz="quarter" idx="12"/>
          </p:nvPr>
        </p:nvSpPr>
        <p:spPr>
          <a:xfrm>
            <a:off x="11434129" y="6606346"/>
            <a:ext cx="771726" cy="102718"/>
          </a:xfrm>
        </p:spPr>
        <p:txBody>
          <a:bodyPr/>
          <a:lstStyle/>
          <a:p>
            <a:fld id="{383E00F3-DEE0-4A8F-B505-17C6A281DD61}" type="slidenum">
              <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rPr>
              <a:pPr/>
              <a:t>34</a:t>
            </a:fld>
            <a:endParaRPr lang="en-US" sz="750" dirty="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Rectangle 2">
            <a:extLst>
              <a:ext uri="{FF2B5EF4-FFF2-40B4-BE49-F238E27FC236}">
                <a16:creationId xmlns:a16="http://schemas.microsoft.com/office/drawing/2014/main" id="{B8BCEDEC-06E0-420C-A79E-09EEE4616A9E}"/>
              </a:ext>
            </a:extLst>
          </p:cNvPr>
          <p:cNvSpPr/>
          <p:nvPr/>
        </p:nvSpPr>
        <p:spPr>
          <a:xfrm>
            <a:off x="921609" y="332755"/>
            <a:ext cx="2616422" cy="769441"/>
          </a:xfrm>
          <a:prstGeom prst="rect">
            <a:avLst/>
          </a:prstGeom>
        </p:spPr>
        <p:txBody>
          <a:bodyPr wrap="none">
            <a:spAutoFit/>
          </a:bodyPr>
          <a:lstStyle/>
          <a:p>
            <a:r>
              <a:rPr lang="en-US" sz="4400" b="1" dirty="0">
                <a:ln>
                  <a:solidFill>
                    <a:schemeClr val="tx1"/>
                  </a:solidFill>
                </a:ln>
                <a:solidFill>
                  <a:srgbClr val="FFFF00"/>
                </a:solidFill>
                <a:latin typeface="Knights Quest" panose="00000400000000000000" pitchFamily="2" charset="0"/>
                <a:ea typeface="Arial Black" charset="0"/>
                <a:cs typeface="Arial" panose="020B0604020202020204" pitchFamily="34" charset="0"/>
              </a:rPr>
              <a:t>Adventures</a:t>
            </a:r>
          </a:p>
        </p:txBody>
      </p:sp>
      <p:pic>
        <p:nvPicPr>
          <p:cNvPr id="19" name="Picture 18">
            <a:extLst>
              <a:ext uri="{FF2B5EF4-FFF2-40B4-BE49-F238E27FC236}">
                <a16:creationId xmlns:a16="http://schemas.microsoft.com/office/drawing/2014/main" id="{887290F9-0470-4035-A483-42C200F7BEE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735751" y="196635"/>
            <a:ext cx="3051064" cy="1716222"/>
          </a:xfrm>
          <a:prstGeom prst="rect">
            <a:avLst/>
          </a:prstGeom>
        </p:spPr>
      </p:pic>
      <p:pic>
        <p:nvPicPr>
          <p:cNvPr id="23" name="Picture 22">
            <a:extLst>
              <a:ext uri="{FF2B5EF4-FFF2-40B4-BE49-F238E27FC236}">
                <a16:creationId xmlns:a16="http://schemas.microsoft.com/office/drawing/2014/main" id="{9CDFB0EB-CDD0-449C-8183-CE271DB2B8D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268507" y="5310981"/>
            <a:ext cx="3194672" cy="1182029"/>
          </a:xfrm>
          <a:prstGeom prst="rect">
            <a:avLst/>
          </a:prstGeom>
        </p:spPr>
      </p:pic>
      <p:pic>
        <p:nvPicPr>
          <p:cNvPr id="21" name="Picture 20">
            <a:extLst>
              <a:ext uri="{FF2B5EF4-FFF2-40B4-BE49-F238E27FC236}">
                <a16:creationId xmlns:a16="http://schemas.microsoft.com/office/drawing/2014/main" id="{E2CBF881-9EB9-482A-975C-0E733F7379D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305290" y="4030816"/>
            <a:ext cx="1695972" cy="1166829"/>
          </a:xfrm>
          <a:prstGeom prst="rect">
            <a:avLst/>
          </a:prstGeom>
        </p:spPr>
      </p:pic>
      <p:pic>
        <p:nvPicPr>
          <p:cNvPr id="17" name="Picture 16" descr="A picture containing person, motorcycle&#10;&#10;Description automatically generated">
            <a:extLst>
              <a:ext uri="{FF2B5EF4-FFF2-40B4-BE49-F238E27FC236}">
                <a16:creationId xmlns:a16="http://schemas.microsoft.com/office/drawing/2014/main" id="{85D19CB7-A8D5-4C08-9728-B1D4FE5E32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0341" y="4469990"/>
            <a:ext cx="1784232" cy="1128631"/>
          </a:xfrm>
          <a:prstGeom prst="rect">
            <a:avLst/>
          </a:prstGeom>
        </p:spPr>
      </p:pic>
      <p:pic>
        <p:nvPicPr>
          <p:cNvPr id="22" name="Picture 21" descr="A close up of a logo&#10;&#10;Description automatically generated">
            <a:extLst>
              <a:ext uri="{FF2B5EF4-FFF2-40B4-BE49-F238E27FC236}">
                <a16:creationId xmlns:a16="http://schemas.microsoft.com/office/drawing/2014/main" id="{7707D72D-3086-4226-8C17-02CB7EE38336}"/>
              </a:ext>
            </a:extLst>
          </p:cNvPr>
          <p:cNvPicPr>
            <a:picLocks noChangeAspect="1"/>
          </p:cNvPicPr>
          <p:nvPr/>
        </p:nvPicPr>
        <p:blipFill rotWithShape="1">
          <a:blip r:embed="rId7">
            <a:extLst>
              <a:ext uri="{28A0092B-C50C-407E-A947-70E740481C1C}">
                <a14:useLocalDpi xmlns:a14="http://schemas.microsoft.com/office/drawing/2010/main" val="0"/>
              </a:ext>
            </a:extLst>
          </a:blip>
          <a:srcRect l="14611" r="16178"/>
          <a:stretch/>
        </p:blipFill>
        <p:spPr>
          <a:xfrm>
            <a:off x="10815056" y="2615398"/>
            <a:ext cx="1301881" cy="1128631"/>
          </a:xfrm>
          <a:prstGeom prst="rect">
            <a:avLst/>
          </a:prstGeom>
        </p:spPr>
      </p:pic>
      <p:pic>
        <p:nvPicPr>
          <p:cNvPr id="4100" name="Picture 4" descr="Minnesota Zoo asking lawmakers for $1.5M amid budget crisis | MPR News">
            <a:extLst>
              <a:ext uri="{FF2B5EF4-FFF2-40B4-BE49-F238E27FC236}">
                <a16:creationId xmlns:a16="http://schemas.microsoft.com/office/drawing/2014/main" id="{41F1F19B-1CF6-4073-B05F-7EC7345AF2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62685" y="1618475"/>
            <a:ext cx="1243241" cy="79195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picture containing text&#10;&#10;Description automatically generated">
            <a:extLst>
              <a:ext uri="{FF2B5EF4-FFF2-40B4-BE49-F238E27FC236}">
                <a16:creationId xmlns:a16="http://schemas.microsoft.com/office/drawing/2014/main" id="{74BB6114-A8FC-4C2E-A349-D54607C55204}"/>
              </a:ext>
            </a:extLst>
          </p:cNvPr>
          <p:cNvPicPr>
            <a:picLocks noChangeAspect="1"/>
          </p:cNvPicPr>
          <p:nvPr/>
        </p:nvPicPr>
        <p:blipFill rotWithShape="1">
          <a:blip r:embed="rId9">
            <a:extLst>
              <a:ext uri="{28A0092B-C50C-407E-A947-70E740481C1C}">
                <a14:useLocalDpi xmlns:a14="http://schemas.microsoft.com/office/drawing/2010/main" val="0"/>
              </a:ext>
            </a:extLst>
          </a:blip>
          <a:srcRect r="68303"/>
          <a:stretch/>
        </p:blipFill>
        <p:spPr>
          <a:xfrm>
            <a:off x="9639248" y="5310981"/>
            <a:ext cx="2247982" cy="1182029"/>
          </a:xfrm>
          <a:prstGeom prst="rect">
            <a:avLst/>
          </a:prstGeom>
        </p:spPr>
      </p:pic>
      <p:pic>
        <p:nvPicPr>
          <p:cNvPr id="2050" name="Picture 2" descr="Open Gym Woodbury | Conquer Ninja Gyms">
            <a:extLst>
              <a:ext uri="{FF2B5EF4-FFF2-40B4-BE49-F238E27FC236}">
                <a16:creationId xmlns:a16="http://schemas.microsoft.com/office/drawing/2014/main" id="{54ECF17B-3DF2-F3D8-1246-9B27DEBC5CB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58865" y="364344"/>
            <a:ext cx="2142397" cy="120509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A group of colorful blocks&#10;&#10;Description automatically generated">
            <a:extLst>
              <a:ext uri="{FF2B5EF4-FFF2-40B4-BE49-F238E27FC236}">
                <a16:creationId xmlns:a16="http://schemas.microsoft.com/office/drawing/2014/main" id="{1E61ED75-C9C1-B5E3-7145-FCC855FCAAFF}"/>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89574" y="2387268"/>
            <a:ext cx="2333577" cy="2333577"/>
          </a:xfrm>
          <a:prstGeom prst="rect">
            <a:avLst/>
          </a:prstGeom>
        </p:spPr>
      </p:pic>
      <p:pic>
        <p:nvPicPr>
          <p:cNvPr id="2" name="Picture 2" descr="Minnesota Men's Basketball | Minneapolis MN">
            <a:extLst>
              <a:ext uri="{FF2B5EF4-FFF2-40B4-BE49-F238E27FC236}">
                <a16:creationId xmlns:a16="http://schemas.microsoft.com/office/drawing/2014/main" id="{3D6EE5AA-8D77-78D9-E505-49BAC733CF5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32791" y="196635"/>
            <a:ext cx="1182029" cy="11820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innesota Men's Hockey | Minneapolis MN">
            <a:extLst>
              <a:ext uri="{FF2B5EF4-FFF2-40B4-BE49-F238E27FC236}">
                <a16:creationId xmlns:a16="http://schemas.microsoft.com/office/drawing/2014/main" id="{C872FA7D-2A53-B372-89E5-642DD036053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66276" y="1248614"/>
            <a:ext cx="1182029" cy="11820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innesota Women's Basketball | Minneapolis MN">
            <a:extLst>
              <a:ext uri="{FF2B5EF4-FFF2-40B4-BE49-F238E27FC236}">
                <a16:creationId xmlns:a16="http://schemas.microsoft.com/office/drawing/2014/main" id="{A9C3C205-994A-F48D-7F2F-DCD1C5C7028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90690" y="166893"/>
            <a:ext cx="1182029" cy="11820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17639F0-CFE1-FF14-1650-20B25E8B759B}"/>
              </a:ext>
            </a:extLst>
          </p:cNvPr>
          <p:cNvPicPr>
            <a:picLocks noChangeAspect="1"/>
          </p:cNvPicPr>
          <p:nvPr/>
        </p:nvPicPr>
        <p:blipFill>
          <a:blip r:embed="rId15"/>
          <a:stretch>
            <a:fillRect/>
          </a:stretch>
        </p:blipFill>
        <p:spPr>
          <a:xfrm>
            <a:off x="3179064" y="4664054"/>
            <a:ext cx="2616423" cy="1828956"/>
          </a:xfrm>
          <a:prstGeom prst="rect">
            <a:avLst/>
          </a:prstGeom>
        </p:spPr>
      </p:pic>
      <p:pic>
        <p:nvPicPr>
          <p:cNvPr id="2056" name="Picture 8">
            <a:extLst>
              <a:ext uri="{FF2B5EF4-FFF2-40B4-BE49-F238E27FC236}">
                <a16:creationId xmlns:a16="http://schemas.microsoft.com/office/drawing/2014/main" id="{19F850D2-1011-440D-3B35-E973393A0761}"/>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48765" y="2379395"/>
            <a:ext cx="1538387" cy="238801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CC374ED9-3511-671D-FC6E-C40F7CC1561B}"/>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1664017" y="310859"/>
            <a:ext cx="806345" cy="307450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CCED1784-B4AA-25BD-C85A-B2F60CCCACA1}"/>
              </a:ext>
            </a:extLst>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01837" y="2456433"/>
            <a:ext cx="1784232" cy="18106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13AD691-C017-7019-EAD4-B38D21971D15}"/>
              </a:ext>
            </a:extLst>
          </p:cNvPr>
          <p:cNvPicPr>
            <a:picLocks noChangeAspect="1"/>
          </p:cNvPicPr>
          <p:nvPr/>
        </p:nvPicPr>
        <p:blipFill>
          <a:blip r:embed="rId19">
            <a:clrChange>
              <a:clrFrom>
                <a:srgbClr val="FFFFFF"/>
              </a:clrFrom>
              <a:clrTo>
                <a:srgbClr val="FFFFFF">
                  <a:alpha val="0"/>
                </a:srgbClr>
              </a:clrTo>
            </a:clrChange>
          </a:blip>
          <a:stretch>
            <a:fillRect/>
          </a:stretch>
        </p:blipFill>
        <p:spPr>
          <a:xfrm rot="5400000">
            <a:off x="498120" y="4119385"/>
            <a:ext cx="2121703" cy="2156520"/>
          </a:xfrm>
          <a:prstGeom prst="rect">
            <a:avLst/>
          </a:prstGeom>
        </p:spPr>
      </p:pic>
      <p:pic>
        <p:nvPicPr>
          <p:cNvPr id="8" name="Picture 7">
            <a:extLst>
              <a:ext uri="{FF2B5EF4-FFF2-40B4-BE49-F238E27FC236}">
                <a16:creationId xmlns:a16="http://schemas.microsoft.com/office/drawing/2014/main" id="{43E595BA-BB89-C356-FBA3-1F3348B2BD67}"/>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1357915" y="2161711"/>
            <a:ext cx="2502343" cy="2502343"/>
          </a:xfrm>
          <a:prstGeom prst="rect">
            <a:avLst/>
          </a:prstGeom>
        </p:spPr>
      </p:pic>
      <p:pic>
        <p:nvPicPr>
          <p:cNvPr id="2062" name="Picture 14">
            <a:extLst>
              <a:ext uri="{FF2B5EF4-FFF2-40B4-BE49-F238E27FC236}">
                <a16:creationId xmlns:a16="http://schemas.microsoft.com/office/drawing/2014/main" id="{51514032-BD74-EF57-E86D-AE754E4C778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342952" y="2823860"/>
            <a:ext cx="1377008" cy="1377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0268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07167D-CE3B-4F86-BB97-20F9374ED6EC}"/>
              </a:ext>
            </a:extLst>
          </p:cNvPr>
          <p:cNvSpPr txBox="1"/>
          <p:nvPr/>
        </p:nvSpPr>
        <p:spPr>
          <a:xfrm>
            <a:off x="549578" y="2563734"/>
            <a:ext cx="5966848" cy="2324746"/>
          </a:xfrm>
          <a:prstGeom prst="rect">
            <a:avLst/>
          </a:prstGeom>
          <a:noFill/>
        </p:spPr>
        <p:txBody>
          <a:bodyPr wrap="square" rtlCol="0" anchor="t">
            <a:noAutofit/>
          </a:bodyPr>
          <a:lstStyle/>
          <a:p>
            <a:pPr algn="ctr"/>
            <a:r>
              <a:rPr lang="en-US" sz="6600" b="1" dirty="0">
                <a:ln>
                  <a:solidFill>
                    <a:schemeClr val="tx1"/>
                  </a:solidFill>
                </a:ln>
                <a:solidFill>
                  <a:srgbClr val="FFFF00"/>
                </a:solidFill>
                <a:latin typeface="Knights Quest" panose="00000400000000000000" pitchFamily="2" charset="0"/>
                <a:cs typeface="Arial" panose="020B0604020202020204" pitchFamily="34" charset="0"/>
              </a:rPr>
              <a:t>Resources</a:t>
            </a:r>
            <a:endParaRPr lang="en-US" sz="5400" dirty="0">
              <a:ln>
                <a:solidFill>
                  <a:schemeClr val="tx1"/>
                </a:solidFill>
              </a:ln>
              <a:solidFill>
                <a:srgbClr val="FFFF00"/>
              </a:solidFill>
              <a:latin typeface="Knights Quest" panose="00000400000000000000" pitchFamily="2" charset="0"/>
              <a:cs typeface="Arial" panose="020B0604020202020204" pitchFamily="34" charset="0"/>
            </a:endParaRPr>
          </a:p>
          <a:p>
            <a:pPr algn="ctr"/>
            <a:endParaRPr lang="en-US" sz="4000" dirty="0">
              <a:ln>
                <a:solidFill>
                  <a:schemeClr val="tx1"/>
                </a:solidFill>
              </a:ln>
              <a:solidFill>
                <a:srgbClr val="FFFF00"/>
              </a:solidFill>
              <a:latin typeface="Aharoni" panose="02010803020104030203" pitchFamily="2" charset="-79"/>
              <a:cs typeface="Aharoni" panose="02010803020104030203" pitchFamily="2" charset="-79"/>
            </a:endParaRPr>
          </a:p>
        </p:txBody>
      </p:sp>
      <p:pic>
        <p:nvPicPr>
          <p:cNvPr id="3" name="Picture 2" descr="A cartoon dragon with fire coming out of a shield&#10;&#10;Description automatically generated">
            <a:extLst>
              <a:ext uri="{FF2B5EF4-FFF2-40B4-BE49-F238E27FC236}">
                <a16:creationId xmlns:a16="http://schemas.microsoft.com/office/drawing/2014/main" id="{25EAC861-657B-6278-D648-A3A8D2C87B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135" y="1215190"/>
            <a:ext cx="4044181" cy="4223084"/>
          </a:xfrm>
          <a:prstGeom prst="rect">
            <a:avLst/>
          </a:prstGeom>
        </p:spPr>
      </p:pic>
    </p:spTree>
    <p:extLst>
      <p:ext uri="{BB962C8B-B14F-4D97-AF65-F5344CB8AC3E}">
        <p14:creationId xmlns:p14="http://schemas.microsoft.com/office/powerpoint/2010/main" val="5257453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66CDF03A-0F42-F949-9059-77568AEE3E97}"/>
              </a:ext>
            </a:extLst>
          </p:cNvPr>
          <p:cNvSpPr>
            <a:spLocks noGrp="1"/>
          </p:cNvSpPr>
          <p:nvPr>
            <p:ph type="sldNum" sz="quarter" idx="12"/>
          </p:nvPr>
        </p:nvSpPr>
        <p:spPr>
          <a:xfrm>
            <a:off x="11386208" y="6651542"/>
            <a:ext cx="771726" cy="102718"/>
          </a:xfrm>
        </p:spPr>
        <p:txBody>
          <a:bodyPr/>
          <a:lstStyle/>
          <a:p>
            <a:fld id="{383E00F3-DEE0-4A8F-B505-17C6A281DD61}" type="slidenum">
              <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rPr>
              <a:pPr/>
              <a:t>36</a:t>
            </a:fld>
            <a:endParaRPr lang="en-US" sz="750" dirty="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Text Box 2">
            <a:extLst>
              <a:ext uri="{FF2B5EF4-FFF2-40B4-BE49-F238E27FC236}">
                <a16:creationId xmlns:a16="http://schemas.microsoft.com/office/drawing/2014/main" id="{E6B20D4E-F85C-4029-A9AA-586A07CFFF62}"/>
              </a:ext>
            </a:extLst>
          </p:cNvPr>
          <p:cNvSpPr txBox="1">
            <a:spLocks noChangeArrowheads="1"/>
          </p:cNvSpPr>
          <p:nvPr/>
        </p:nvSpPr>
        <p:spPr bwMode="auto">
          <a:xfrm>
            <a:off x="837275" y="402743"/>
            <a:ext cx="8587462" cy="5969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4400" b="1" dirty="0">
                <a:ln>
                  <a:solidFill>
                    <a:schemeClr val="tx1"/>
                  </a:solidFill>
                </a:ln>
                <a:solidFill>
                  <a:srgbClr val="FFFF00"/>
                </a:solidFill>
                <a:latin typeface="Knights Quest" panose="00000400000000000000" pitchFamily="2" charset="0"/>
                <a:cs typeface="Arial" panose="020B0604020202020204" pitchFamily="34" charset="0"/>
              </a:rPr>
              <a:t>Unit Kick off</a:t>
            </a:r>
            <a:endParaRPr kumimoji="0" lang="en-US" altLang="en-US" sz="3600" b="0" i="0" u="none" strike="noStrike" cap="none" normalizeH="0" baseline="0" dirty="0">
              <a:ln>
                <a:solidFill>
                  <a:schemeClr val="tx1"/>
                </a:solidFill>
              </a:ln>
              <a:solidFill>
                <a:srgbClr val="FFFF00"/>
              </a:solidFill>
              <a:effectLst/>
              <a:latin typeface="Knights Quest" panose="00000400000000000000" pitchFamily="2" charset="0"/>
              <a:cs typeface="Arial" panose="020B0604020202020204" pitchFamily="34" charset="0"/>
            </a:endParaRPr>
          </a:p>
        </p:txBody>
      </p:sp>
      <p:sp>
        <p:nvSpPr>
          <p:cNvPr id="5" name="Text Box 3">
            <a:extLst>
              <a:ext uri="{FF2B5EF4-FFF2-40B4-BE49-F238E27FC236}">
                <a16:creationId xmlns:a16="http://schemas.microsoft.com/office/drawing/2014/main" id="{5CD19692-35A2-4793-96B3-3294DFF0DA80}"/>
              </a:ext>
            </a:extLst>
          </p:cNvPr>
          <p:cNvSpPr txBox="1">
            <a:spLocks noChangeArrowheads="1"/>
          </p:cNvSpPr>
          <p:nvPr/>
        </p:nvSpPr>
        <p:spPr bwMode="auto">
          <a:xfrm>
            <a:off x="1068798" y="1295484"/>
            <a:ext cx="10054403" cy="36310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indent="0" algn="l">
              <a:lnSpc>
                <a:spcPct val="119000"/>
              </a:lnSpc>
              <a:spcBef>
                <a:spcPts val="0"/>
              </a:spcBef>
              <a:spcAft>
                <a:spcPts val="0"/>
              </a:spcAft>
            </a:pPr>
            <a:r>
              <a:rPr lang="en-US" sz="2800" b="1" kern="1400" dirty="0">
                <a:ln>
                  <a:noFill/>
                </a:ln>
                <a:solidFill>
                  <a:srgbClr val="000000"/>
                </a:solidFill>
                <a:effectLst/>
                <a:latin typeface="Calibri" panose="020F0502020204030204" pitchFamily="34" charset="0"/>
              </a:rPr>
              <a:t>The Kick-off sets the tone for your popcorn sale. Motivated Scouts and, more importantly, motivated Parents are the key to a successful sale. </a:t>
            </a:r>
          </a:p>
          <a:p>
            <a:pPr marL="457200" marR="0" indent="-457200" algn="l">
              <a:lnSpc>
                <a:spcPct val="119000"/>
              </a:lnSpc>
              <a:spcBef>
                <a:spcPts val="0"/>
              </a:spcBef>
              <a:spcAft>
                <a:spcPts val="0"/>
              </a:spcAft>
              <a:buFont typeface="Arial" panose="020B0604020202020204" pitchFamily="34" charset="0"/>
              <a:buChar char="•"/>
            </a:pPr>
            <a:r>
              <a:rPr lang="en-US" sz="2800" b="1" kern="1400" dirty="0">
                <a:solidFill>
                  <a:srgbClr val="000000"/>
                </a:solidFill>
                <a:latin typeface="Calibri" panose="020F0502020204030204" pitchFamily="34" charset="0"/>
              </a:rPr>
              <a:t>Make it FUN!</a:t>
            </a:r>
          </a:p>
          <a:p>
            <a:pPr marL="342900" marR="0" indent="-342900" algn="l">
              <a:lnSpc>
                <a:spcPct val="119000"/>
              </a:lnSpc>
              <a:spcBef>
                <a:spcPts val="0"/>
              </a:spcBef>
              <a:spcAft>
                <a:spcPts val="0"/>
              </a:spcAft>
              <a:buFont typeface="Arial" panose="020B0604020202020204" pitchFamily="34" charset="0"/>
              <a:buChar char="•"/>
            </a:pPr>
            <a:r>
              <a:rPr lang="en-US" sz="2800" b="1" kern="1400" dirty="0">
                <a:ln>
                  <a:noFill/>
                </a:ln>
                <a:solidFill>
                  <a:srgbClr val="000000"/>
                </a:solidFill>
                <a:effectLst/>
                <a:latin typeface="Calibri" panose="020F0502020204030204" pitchFamily="34" charset="0"/>
              </a:rPr>
              <a:t>Explain WHY the money is needed</a:t>
            </a:r>
          </a:p>
          <a:p>
            <a:pPr marL="342900" marR="0" indent="-342900" algn="l">
              <a:lnSpc>
                <a:spcPct val="119000"/>
              </a:lnSpc>
              <a:spcBef>
                <a:spcPts val="0"/>
              </a:spcBef>
              <a:spcAft>
                <a:spcPts val="0"/>
              </a:spcAft>
              <a:buFont typeface="Arial" panose="020B0604020202020204" pitchFamily="34" charset="0"/>
              <a:buChar char="•"/>
            </a:pPr>
            <a:r>
              <a:rPr lang="en-US" sz="2800" b="1" kern="1400" dirty="0">
                <a:solidFill>
                  <a:srgbClr val="000000"/>
                </a:solidFill>
                <a:latin typeface="Calibri" panose="020F0502020204030204" pitchFamily="34" charset="0"/>
              </a:rPr>
              <a:t>Give away prizes!</a:t>
            </a:r>
          </a:p>
          <a:p>
            <a:pPr marL="342900" marR="0" indent="-342900" algn="l">
              <a:lnSpc>
                <a:spcPct val="119000"/>
              </a:lnSpc>
              <a:spcBef>
                <a:spcPts val="0"/>
              </a:spcBef>
              <a:spcAft>
                <a:spcPts val="0"/>
              </a:spcAft>
              <a:buFont typeface="Arial" panose="020B0604020202020204" pitchFamily="34" charset="0"/>
              <a:buChar char="•"/>
            </a:pPr>
            <a:r>
              <a:rPr lang="en-US" sz="2800" b="1" kern="1400" dirty="0">
                <a:ln>
                  <a:noFill/>
                </a:ln>
                <a:solidFill>
                  <a:srgbClr val="000000"/>
                </a:solidFill>
                <a:effectLst/>
                <a:latin typeface="Calibri" panose="020F0502020204030204" pitchFamily="34" charset="0"/>
              </a:rPr>
              <a:t>Have a Scout from last year talk about what they did</a:t>
            </a:r>
          </a:p>
          <a:p>
            <a:pPr marL="342900" marR="0" indent="-342900" algn="l">
              <a:lnSpc>
                <a:spcPct val="119000"/>
              </a:lnSpc>
              <a:spcBef>
                <a:spcPts val="0"/>
              </a:spcBef>
              <a:spcAft>
                <a:spcPts val="0"/>
              </a:spcAft>
              <a:buFont typeface="Arial" panose="020B0604020202020204" pitchFamily="34" charset="0"/>
              <a:buChar char="•"/>
            </a:pPr>
            <a:r>
              <a:rPr lang="en-US" sz="2800" b="1" kern="1400" dirty="0">
                <a:solidFill>
                  <a:srgbClr val="000000"/>
                </a:solidFill>
                <a:latin typeface="Calibri" panose="020F0502020204030204" pitchFamily="34" charset="0"/>
              </a:rPr>
              <a:t>SPEND THE MONEY!</a:t>
            </a:r>
            <a:endParaRPr lang="en-US" sz="28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0"/>
              </a:spcAft>
            </a:pPr>
            <a:r>
              <a:rPr lang="en-US" sz="2800" b="1" i="1" kern="1400" dirty="0">
                <a:ln>
                  <a:noFill/>
                </a:ln>
                <a:solidFill>
                  <a:srgbClr val="000000"/>
                </a:solidFill>
                <a:effectLst/>
                <a:latin typeface="Calibri" panose="020F0502020204030204" pitchFamily="34" charset="0"/>
              </a:rPr>
              <a:t> </a:t>
            </a:r>
            <a:endParaRPr lang="en-US" sz="28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0"/>
              </a:spcAft>
            </a:pPr>
            <a:r>
              <a:rPr lang="en-US" sz="2400" b="1" kern="1400" dirty="0">
                <a:ln>
                  <a:noFill/>
                </a:ln>
                <a:solidFill>
                  <a:srgbClr val="000000"/>
                </a:solidFill>
                <a:effectLst/>
                <a:latin typeface="Calibri" panose="020F0502020204030204" pitchFamily="34" charset="0"/>
              </a:rPr>
              <a:t> </a:t>
            </a:r>
            <a:endParaRPr lang="en-US" sz="24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0"/>
              </a:spcAft>
            </a:pPr>
            <a:endParaRPr lang="en-US" sz="1800" kern="1400" dirty="0">
              <a:ln>
                <a:noFill/>
              </a:ln>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20185175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66CDF03A-0F42-F949-9059-77568AEE3E97}"/>
              </a:ext>
            </a:extLst>
          </p:cNvPr>
          <p:cNvSpPr>
            <a:spLocks noGrp="1"/>
          </p:cNvSpPr>
          <p:nvPr>
            <p:ph type="sldNum" sz="quarter" idx="12"/>
          </p:nvPr>
        </p:nvSpPr>
        <p:spPr>
          <a:xfrm>
            <a:off x="11386208" y="6651542"/>
            <a:ext cx="771726" cy="102718"/>
          </a:xfrm>
        </p:spPr>
        <p:txBody>
          <a:bodyPr/>
          <a:lstStyle/>
          <a:p>
            <a:fld id="{383E00F3-DEE0-4A8F-B505-17C6A281DD61}" type="slidenum">
              <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rPr>
              <a:pPr/>
              <a:t>37</a:t>
            </a:fld>
            <a:endParaRPr lang="en-US" sz="750" dirty="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Text Box 2">
            <a:extLst>
              <a:ext uri="{FF2B5EF4-FFF2-40B4-BE49-F238E27FC236}">
                <a16:creationId xmlns:a16="http://schemas.microsoft.com/office/drawing/2014/main" id="{E6B20D4E-F85C-4029-A9AA-586A07CFFF62}"/>
              </a:ext>
            </a:extLst>
          </p:cNvPr>
          <p:cNvSpPr txBox="1">
            <a:spLocks noChangeArrowheads="1"/>
          </p:cNvSpPr>
          <p:nvPr/>
        </p:nvSpPr>
        <p:spPr bwMode="auto">
          <a:xfrm>
            <a:off x="837275" y="402743"/>
            <a:ext cx="8587462" cy="5969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4400" b="1" dirty="0">
                <a:ln>
                  <a:solidFill>
                    <a:schemeClr val="tx1"/>
                  </a:solidFill>
                </a:ln>
                <a:solidFill>
                  <a:srgbClr val="FFFF00"/>
                </a:solidFill>
                <a:latin typeface="Knights Quest" panose="00000400000000000000" pitchFamily="2" charset="0"/>
                <a:cs typeface="Arial" panose="020B0604020202020204" pitchFamily="34" charset="0"/>
              </a:rPr>
              <a:t>Popcorn Festival</a:t>
            </a:r>
            <a:endParaRPr kumimoji="0" lang="en-US" altLang="en-US" sz="3600" b="0" i="0" u="none" strike="noStrike" cap="none" normalizeH="0" baseline="0" dirty="0">
              <a:ln>
                <a:solidFill>
                  <a:schemeClr val="tx1"/>
                </a:solidFill>
              </a:ln>
              <a:solidFill>
                <a:srgbClr val="FFFF00"/>
              </a:solidFill>
              <a:effectLst/>
              <a:latin typeface="Knights Quest" panose="00000400000000000000" pitchFamily="2" charset="0"/>
              <a:cs typeface="Arial" panose="020B0604020202020204" pitchFamily="34" charset="0"/>
            </a:endParaRPr>
          </a:p>
        </p:txBody>
      </p:sp>
      <p:sp>
        <p:nvSpPr>
          <p:cNvPr id="5" name="Text Box 3">
            <a:extLst>
              <a:ext uri="{FF2B5EF4-FFF2-40B4-BE49-F238E27FC236}">
                <a16:creationId xmlns:a16="http://schemas.microsoft.com/office/drawing/2014/main" id="{5CD19692-35A2-4793-96B3-3294DFF0DA80}"/>
              </a:ext>
            </a:extLst>
          </p:cNvPr>
          <p:cNvSpPr txBox="1">
            <a:spLocks noChangeArrowheads="1"/>
          </p:cNvSpPr>
          <p:nvPr/>
        </p:nvSpPr>
        <p:spPr bwMode="auto">
          <a:xfrm>
            <a:off x="1068798" y="1295485"/>
            <a:ext cx="10054403" cy="29212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effectLst/>
                <a:latin typeface="Calibri" panose="020F0502020204030204" pitchFamily="34" charset="0"/>
              </a:rPr>
              <a:t>The Popcorn Festival is for all Scouts selling popcorn. Encourage all your Scouts to attend!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sng" strike="noStrike" cap="none" normalizeH="0" baseline="0" dirty="0">
                <a:ln>
                  <a:noFill/>
                </a:ln>
                <a:effectLst/>
                <a:latin typeface="Calibri" panose="020F0502020204030204" pitchFamily="34" charset="0"/>
              </a:rPr>
              <a:t>Base Camp</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effectLst/>
                <a:latin typeface="Calibri" panose="020F0502020204030204" pitchFamily="34" charset="0"/>
              </a:rPr>
              <a:t>Date/Time:  Open house style on Saturday, Sept. </a:t>
            </a:r>
            <a:r>
              <a:rPr lang="en-US" altLang="en-US" sz="2400" dirty="0">
                <a:latin typeface="Calibri" panose="020F0502020204030204" pitchFamily="34" charset="0"/>
              </a:rPr>
              <a:t>14</a:t>
            </a:r>
            <a:r>
              <a:rPr kumimoji="0" lang="en-US" altLang="en-US" sz="2400" b="0" i="0" u="none" strike="noStrike" cap="none" normalizeH="0" baseline="0" dirty="0">
                <a:ln>
                  <a:noFill/>
                </a:ln>
                <a:effectLst/>
                <a:latin typeface="Calibri" panose="020F0502020204030204" pitchFamily="34" charset="0"/>
              </a:rPr>
              <a:t>, 9:00 a.m. - 12:00 p.m.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effectLst/>
                <a:latin typeface="Calibri" panose="020F0502020204030204" pitchFamily="34" charset="0"/>
              </a:rPr>
              <a:t>Location: Base Camp—6202 Bloomington Road, Fort Snelling, MN 55111.</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effectLst/>
                <a:latin typeface="Calibri" panose="020F0502020204030204" pitchFamily="34" charset="0"/>
              </a:rPr>
              <a:t>	</a:t>
            </a:r>
            <a:r>
              <a:rPr kumimoji="0" lang="en-US" altLang="en-US" sz="2000" b="0" i="0" u="none" strike="noStrike" cap="none" normalizeH="0" baseline="0" dirty="0">
                <a:ln>
                  <a:noFill/>
                </a:ln>
                <a:effectLst/>
                <a:latin typeface="Calibri" panose="020F0502020204030204" pitchFamily="34" charset="0"/>
              </a:rPr>
              <a:t>Stations: (subject to change)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effectLst/>
                <a:latin typeface="Calibri" panose="020F0502020204030204" pitchFamily="34" charset="0"/>
              </a:rPr>
              <a:t>		Prize Extravaganza/Bonus Prizes/Adventures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effectLst/>
                <a:latin typeface="Calibri" panose="020F0502020204030204" pitchFamily="34" charset="0"/>
              </a:rPr>
              <a:t>		Trail’s End App		Practice Your Pitch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effectLst/>
                <a:latin typeface="Calibri" panose="020F0502020204030204" pitchFamily="34" charset="0"/>
              </a:rPr>
              <a:t>		Hometown Heroes	Storefront Safety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effectLst/>
                <a:latin typeface="Calibri" panose="020F0502020204030204" pitchFamily="34" charset="0"/>
              </a:rPr>
              <a:t>				AND MORE!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Gill Sans MT" panose="020B0502020104020203"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 Box 4">
            <a:extLst>
              <a:ext uri="{FF2B5EF4-FFF2-40B4-BE49-F238E27FC236}">
                <a16:creationId xmlns:a16="http://schemas.microsoft.com/office/drawing/2014/main" id="{43E8CFBE-8FAF-4DE7-A0AC-84B5D2578E46}"/>
              </a:ext>
            </a:extLst>
          </p:cNvPr>
          <p:cNvSpPr txBox="1">
            <a:spLocks noChangeArrowheads="1"/>
          </p:cNvSpPr>
          <p:nvPr/>
        </p:nvSpPr>
        <p:spPr bwMode="auto">
          <a:xfrm>
            <a:off x="1973180" y="4926509"/>
            <a:ext cx="3774006" cy="2257777"/>
          </a:xfrm>
          <a:prstGeom prst="rect">
            <a:avLst/>
          </a:prstGeom>
          <a:noFill/>
          <a:ln>
            <a:noFill/>
          </a:ln>
          <a:effectLst/>
          <a:extLst>
            <a:ext uri="{909E8E84-426E-40DD-AFC4-6F175D3DCCD1}">
              <a14:hiddenFill xmlns:a14="http://schemas.microsoft.com/office/drawing/2010/main">
                <a:solidFill>
                  <a:srgbClr val="1F497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B0F0"/>
                </a:solidFill>
                <a:effectLst/>
                <a:latin typeface="Calibri" panose="020F0502020204030204" pitchFamily="34" charset="0"/>
              </a:rPr>
              <a:t>All Scouts who preregister and attend the Popcorn Festival will be given an exclusive WOODCHUCK USA wooden memo pad </a:t>
            </a:r>
            <a:endParaRPr lang="en-US" altLang="en-US" sz="2000" b="1" dirty="0">
              <a:solidFill>
                <a:srgbClr val="00B0F0"/>
              </a:solidFill>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00B0F0"/>
              </a:solidFill>
              <a:effectLst/>
              <a:latin typeface="Arial" panose="020B0604020202020204" pitchFamily="34" charset="0"/>
            </a:endParaRPr>
          </a:p>
        </p:txBody>
      </p:sp>
      <p:sp>
        <p:nvSpPr>
          <p:cNvPr id="8" name="Text Box 7">
            <a:extLst>
              <a:ext uri="{FF2B5EF4-FFF2-40B4-BE49-F238E27FC236}">
                <a16:creationId xmlns:a16="http://schemas.microsoft.com/office/drawing/2014/main" id="{D1D1D554-B802-4204-BF64-5F6DA5D9B653}"/>
              </a:ext>
            </a:extLst>
          </p:cNvPr>
          <p:cNvSpPr txBox="1">
            <a:spLocks noChangeArrowheads="1"/>
          </p:cNvSpPr>
          <p:nvPr/>
        </p:nvSpPr>
        <p:spPr bwMode="auto">
          <a:xfrm>
            <a:off x="6341184" y="4926508"/>
            <a:ext cx="4366573" cy="17250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B050"/>
                </a:solidFill>
                <a:effectLst/>
                <a:latin typeface="Gill Sans MT" panose="020B0502020104020203" pitchFamily="34" charset="0"/>
              </a:rPr>
              <a:t>Emails with the sign-up information will be sent out early August to all registered Scouts in the Trails End app, as well as unit chairs.  Emails will be sent to popcorn chairs to forward to parents and Scouts</a:t>
            </a:r>
            <a:r>
              <a:rPr kumimoji="0" lang="en-US" altLang="en-US" sz="1600" b="1" i="0" u="none" strike="noStrike" cap="none" normalizeH="0" baseline="0" dirty="0">
                <a:ln>
                  <a:noFill/>
                </a:ln>
                <a:solidFill>
                  <a:srgbClr val="00B0F0"/>
                </a:solidFill>
                <a:effectLst/>
                <a:latin typeface="Gill Sans MT" panose="020B0502020104020203" pitchFamily="34" charset="0"/>
              </a:rPr>
              <a:t>.</a:t>
            </a:r>
            <a:endParaRPr kumimoji="0" lang="en-US" altLang="en-US" sz="2400" b="1" i="0" u="none" strike="noStrike" cap="none" normalizeH="0" baseline="0" dirty="0">
              <a:ln>
                <a:noFill/>
              </a:ln>
              <a:solidFill>
                <a:srgbClr val="00B0F0"/>
              </a:solidFill>
              <a:effectLst/>
              <a:latin typeface="Arial" panose="020B0604020202020204" pitchFamily="34" charset="0"/>
            </a:endParaRPr>
          </a:p>
        </p:txBody>
      </p:sp>
    </p:spTree>
    <p:extLst>
      <p:ext uri="{BB962C8B-B14F-4D97-AF65-F5344CB8AC3E}">
        <p14:creationId xmlns:p14="http://schemas.microsoft.com/office/powerpoint/2010/main" val="37869892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F44D72-59E2-4E3E-9406-AD03DFE3E3B8}"/>
              </a:ext>
            </a:extLst>
          </p:cNvPr>
          <p:cNvSpPr txBox="1"/>
          <p:nvPr/>
        </p:nvSpPr>
        <p:spPr>
          <a:xfrm>
            <a:off x="782053" y="299763"/>
            <a:ext cx="6784816" cy="707578"/>
          </a:xfrm>
          <a:prstGeom prst="rect">
            <a:avLst/>
          </a:prstGeom>
          <a:noFill/>
        </p:spPr>
        <p:txBody>
          <a:bodyPr wrap="square" rtlCol="0" anchor="t">
            <a:noAutofit/>
          </a:bodyPr>
          <a:lstStyle/>
          <a:p>
            <a:r>
              <a:rPr lang="en-US" sz="4400" b="1" dirty="0">
                <a:ln>
                  <a:solidFill>
                    <a:schemeClr val="tx1"/>
                  </a:solidFill>
                </a:ln>
                <a:solidFill>
                  <a:srgbClr val="FFFF00"/>
                </a:solidFill>
                <a:latin typeface="Knights Quest" panose="00000400000000000000" pitchFamily="2" charset="0"/>
                <a:cs typeface="Arial"/>
              </a:rPr>
              <a:t>What’s Returning??</a:t>
            </a:r>
            <a:endParaRPr lang="en-US" dirty="0">
              <a:ln>
                <a:solidFill>
                  <a:schemeClr val="tx1"/>
                </a:solidFill>
              </a:ln>
              <a:solidFill>
                <a:srgbClr val="FFFF00"/>
              </a:solidFill>
              <a:latin typeface="Knights Quest" panose="00000400000000000000" pitchFamily="2" charset="0"/>
            </a:endParaRPr>
          </a:p>
        </p:txBody>
      </p:sp>
      <p:sp>
        <p:nvSpPr>
          <p:cNvPr id="8" name="TextBox 7">
            <a:extLst>
              <a:ext uri="{FF2B5EF4-FFF2-40B4-BE49-F238E27FC236}">
                <a16:creationId xmlns:a16="http://schemas.microsoft.com/office/drawing/2014/main" id="{53152BC8-7293-4DC9-B8AD-1C2433F87D96}"/>
              </a:ext>
            </a:extLst>
          </p:cNvPr>
          <p:cNvSpPr txBox="1"/>
          <p:nvPr/>
        </p:nvSpPr>
        <p:spPr>
          <a:xfrm>
            <a:off x="782053" y="1736229"/>
            <a:ext cx="5601162" cy="3385542"/>
          </a:xfrm>
          <a:prstGeom prst="rect">
            <a:avLst/>
          </a:prstGeom>
          <a:noFill/>
        </p:spPr>
        <p:txBody>
          <a:bodyPr wrap="square" rtlCol="0">
            <a:spAutoFit/>
          </a:bodyPr>
          <a:lstStyle/>
          <a:p>
            <a:pPr marL="0" indent="0">
              <a:buClr>
                <a:schemeClr val="accent1"/>
              </a:buClr>
              <a:buFont typeface="Arial" panose="020B0604020202020204" pitchFamily="34" charset="0"/>
              <a:buNone/>
            </a:pPr>
            <a:r>
              <a:rPr lang="en-US" sz="2800" b="1" dirty="0">
                <a:solidFill>
                  <a:srgbClr val="C00000"/>
                </a:solidFill>
                <a:latin typeface="Arial" panose="020B0604020202020204" pitchFamily="34" charset="0"/>
                <a:ea typeface="Helvetica Neue Medium" panose="02000503000000020004" pitchFamily="2" charset="0"/>
                <a:cs typeface="Arial" panose="020B0604020202020204" pitchFamily="34" charset="0"/>
              </a:rPr>
              <a:t>Set your Goal—get chicken!</a:t>
            </a:r>
          </a:p>
          <a:p>
            <a:pPr marL="457200" indent="-457200">
              <a:buClr>
                <a:schemeClr val="accent1"/>
              </a:buClr>
              <a:buFont typeface="Arial" panose="020B0604020202020204" pitchFamily="34" charset="0"/>
              <a:buChar char="•"/>
            </a:pPr>
            <a:r>
              <a:rPr lang="en-US" sz="2800" dirty="0">
                <a:latin typeface="Arial" panose="020B0604020202020204" pitchFamily="34" charset="0"/>
                <a:cs typeface="Arial" panose="020B0604020202020204" pitchFamily="34" charset="0"/>
              </a:rPr>
              <a:t>Any Scout who enters their goal in to the Trail’s End App by Oct. 1 will receive a certificate for a </a:t>
            </a:r>
            <a:r>
              <a:rPr lang="en-US" sz="2800" i="1" dirty="0">
                <a:latin typeface="Arial" panose="020B0604020202020204" pitchFamily="34" charset="0"/>
                <a:cs typeface="Arial" panose="020B0604020202020204" pitchFamily="34" charset="0"/>
              </a:rPr>
              <a:t>FREE</a:t>
            </a:r>
            <a:r>
              <a:rPr lang="en-US" sz="2800" dirty="0">
                <a:latin typeface="Arial" panose="020B0604020202020204" pitchFamily="34" charset="0"/>
                <a:cs typeface="Arial" panose="020B0604020202020204" pitchFamily="34" charset="0"/>
              </a:rPr>
              <a:t> kids meal from Raising Cane’s. </a:t>
            </a:r>
          </a:p>
          <a:p>
            <a:pPr marL="0" indent="0">
              <a:buClr>
                <a:schemeClr val="accent1"/>
              </a:buClr>
              <a:buFont typeface="Arial" panose="020B0604020202020204" pitchFamily="34" charset="0"/>
              <a:buNone/>
            </a:pPr>
            <a:endParaRPr lang="en-US" sz="2800" b="1" dirty="0">
              <a:solidFill>
                <a:srgbClr val="C00000"/>
              </a:solidFill>
              <a:latin typeface="Arial" panose="020B0604020202020204" pitchFamily="34" charset="0"/>
              <a:cs typeface="Arial" panose="020B0604020202020204" pitchFamily="34" charset="0"/>
            </a:endParaRPr>
          </a:p>
          <a:p>
            <a:pPr marL="0" indent="0">
              <a:buClr>
                <a:schemeClr val="accent1"/>
              </a:buClr>
              <a:buFont typeface="Arial" panose="020B0604020202020204" pitchFamily="34" charset="0"/>
              <a:buNone/>
            </a:pPr>
            <a:endParaRPr lang="en-US" sz="1800" kern="1400" dirty="0">
              <a:ln>
                <a:noFill/>
              </a:ln>
              <a:solidFill>
                <a:srgbClr val="000000"/>
              </a:solidFill>
              <a:effectLst/>
              <a:latin typeface="Calibri" panose="020F0502020204030204" pitchFamily="34" charset="0"/>
            </a:endParaRPr>
          </a:p>
        </p:txBody>
      </p:sp>
      <p:pic>
        <p:nvPicPr>
          <p:cNvPr id="5" name="Picture 4" descr="A red sign with white text&#10;&#10;Description automatically generated">
            <a:extLst>
              <a:ext uri="{FF2B5EF4-FFF2-40B4-BE49-F238E27FC236}">
                <a16:creationId xmlns:a16="http://schemas.microsoft.com/office/drawing/2014/main" id="{8A1CEB86-9836-D056-6980-9F6041FAA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3215" y="2160693"/>
            <a:ext cx="3780355" cy="1814571"/>
          </a:xfrm>
          <a:prstGeom prst="rect">
            <a:avLst/>
          </a:prstGeom>
        </p:spPr>
      </p:pic>
    </p:spTree>
    <p:extLst>
      <p:ext uri="{BB962C8B-B14F-4D97-AF65-F5344CB8AC3E}">
        <p14:creationId xmlns:p14="http://schemas.microsoft.com/office/powerpoint/2010/main" val="1632224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F44D72-59E2-4E3E-9406-AD03DFE3E3B8}"/>
              </a:ext>
            </a:extLst>
          </p:cNvPr>
          <p:cNvSpPr txBox="1"/>
          <p:nvPr/>
        </p:nvSpPr>
        <p:spPr>
          <a:xfrm>
            <a:off x="782053" y="299763"/>
            <a:ext cx="6784816" cy="707578"/>
          </a:xfrm>
          <a:prstGeom prst="rect">
            <a:avLst/>
          </a:prstGeom>
          <a:noFill/>
        </p:spPr>
        <p:txBody>
          <a:bodyPr wrap="square" rtlCol="0" anchor="t">
            <a:noAutofit/>
          </a:bodyPr>
          <a:lstStyle/>
          <a:p>
            <a:r>
              <a:rPr lang="en-US" sz="4400" b="1" dirty="0">
                <a:ln>
                  <a:solidFill>
                    <a:schemeClr val="tx1"/>
                  </a:solidFill>
                </a:ln>
                <a:solidFill>
                  <a:srgbClr val="FFFF00"/>
                </a:solidFill>
                <a:latin typeface="Knights Quest" panose="00000400000000000000" pitchFamily="2" charset="0"/>
                <a:cs typeface="Arial"/>
              </a:rPr>
              <a:t>What’s New??</a:t>
            </a:r>
            <a:endParaRPr lang="en-US" dirty="0">
              <a:ln>
                <a:solidFill>
                  <a:schemeClr val="tx1"/>
                </a:solidFill>
              </a:ln>
              <a:solidFill>
                <a:srgbClr val="FFFF00"/>
              </a:solidFill>
              <a:latin typeface="Knights Quest" panose="00000400000000000000" pitchFamily="2" charset="0"/>
            </a:endParaRPr>
          </a:p>
        </p:txBody>
      </p:sp>
      <p:sp>
        <p:nvSpPr>
          <p:cNvPr id="8" name="TextBox 7">
            <a:extLst>
              <a:ext uri="{FF2B5EF4-FFF2-40B4-BE49-F238E27FC236}">
                <a16:creationId xmlns:a16="http://schemas.microsoft.com/office/drawing/2014/main" id="{53152BC8-7293-4DC9-B8AD-1C2433F87D96}"/>
              </a:ext>
            </a:extLst>
          </p:cNvPr>
          <p:cNvSpPr txBox="1"/>
          <p:nvPr/>
        </p:nvSpPr>
        <p:spPr>
          <a:xfrm>
            <a:off x="782053" y="1736229"/>
            <a:ext cx="5601162" cy="3262432"/>
          </a:xfrm>
          <a:prstGeom prst="rect">
            <a:avLst/>
          </a:prstGeom>
          <a:noFill/>
        </p:spPr>
        <p:txBody>
          <a:bodyPr wrap="square" rtlCol="0">
            <a:spAutoFit/>
          </a:bodyPr>
          <a:lstStyle/>
          <a:p>
            <a:pPr marL="0" indent="0">
              <a:buClr>
                <a:schemeClr val="accent1"/>
              </a:buClr>
              <a:buFont typeface="Arial" panose="020B0604020202020204" pitchFamily="34" charset="0"/>
              <a:buNone/>
            </a:pPr>
            <a:r>
              <a:rPr lang="en-US" sz="3200" b="1" dirty="0">
                <a:solidFill>
                  <a:srgbClr val="C00000"/>
                </a:solidFill>
                <a:latin typeface="Arial" panose="020B0604020202020204" pitchFamily="34" charset="0"/>
                <a:ea typeface="Helvetica Neue Medium" panose="02000503000000020004" pitchFamily="2" charset="0"/>
                <a:cs typeface="Arial" panose="020B0604020202020204" pitchFamily="34" charset="0"/>
              </a:rPr>
              <a:t>Sell $100 Get a cookie cup!</a:t>
            </a:r>
          </a:p>
          <a:p>
            <a:pPr marL="457200" indent="-457200">
              <a:buClr>
                <a:schemeClr val="accent1"/>
              </a:buClr>
              <a:buFont typeface="Arial" panose="020B0604020202020204" pitchFamily="34" charset="0"/>
              <a:buChar char="•"/>
            </a:pPr>
            <a:r>
              <a:rPr lang="en-US" sz="3200" dirty="0">
                <a:latin typeface="Arial" panose="020B0604020202020204" pitchFamily="34" charset="0"/>
                <a:cs typeface="Arial" panose="020B0604020202020204" pitchFamily="34" charset="0"/>
              </a:rPr>
              <a:t>Any Scout who sells $100 or more will receive a coupon for a FREE Cookie Cup from Holiday/Circle K</a:t>
            </a:r>
          </a:p>
          <a:p>
            <a:pPr marL="0" indent="0">
              <a:buClr>
                <a:schemeClr val="accent1"/>
              </a:buClr>
              <a:buFont typeface="Arial" panose="020B0604020202020204" pitchFamily="34" charset="0"/>
              <a:buNone/>
            </a:pPr>
            <a:endParaRPr lang="en-US" sz="2800" b="1" dirty="0">
              <a:solidFill>
                <a:srgbClr val="C00000"/>
              </a:solidFill>
              <a:latin typeface="Arial" panose="020B0604020202020204" pitchFamily="34" charset="0"/>
              <a:cs typeface="Arial" panose="020B0604020202020204" pitchFamily="34" charset="0"/>
            </a:endParaRPr>
          </a:p>
          <a:p>
            <a:pPr marL="0" indent="0">
              <a:buClr>
                <a:schemeClr val="accent1"/>
              </a:buClr>
              <a:buFont typeface="Arial" panose="020B0604020202020204" pitchFamily="34" charset="0"/>
              <a:buNone/>
            </a:pPr>
            <a:endParaRPr lang="en-US" sz="1800" kern="1400" dirty="0">
              <a:ln>
                <a:noFill/>
              </a:ln>
              <a:solidFill>
                <a:srgbClr val="000000"/>
              </a:solidFill>
              <a:effectLst/>
              <a:latin typeface="Calibri" panose="020F0502020204030204" pitchFamily="34" charset="0"/>
            </a:endParaRPr>
          </a:p>
        </p:txBody>
      </p:sp>
      <p:pic>
        <p:nvPicPr>
          <p:cNvPr id="3" name="Picture 2" descr="A plastic cup full of cookies&#10;&#10;Description automatically generated">
            <a:extLst>
              <a:ext uri="{FF2B5EF4-FFF2-40B4-BE49-F238E27FC236}">
                <a16:creationId xmlns:a16="http://schemas.microsoft.com/office/drawing/2014/main" id="{3EC7218C-88A1-38C7-D850-3B740C09E86A}"/>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428517" y="2778369"/>
            <a:ext cx="2093796" cy="2461846"/>
          </a:xfrm>
          <a:prstGeom prst="rect">
            <a:avLst/>
          </a:prstGeom>
        </p:spPr>
      </p:pic>
      <p:pic>
        <p:nvPicPr>
          <p:cNvPr id="4098" name="Picture 2" descr="Holiday Stationstores offers Free Cup of Coffee on Jan. 25 | Business Wire">
            <a:extLst>
              <a:ext uri="{FF2B5EF4-FFF2-40B4-BE49-F238E27FC236}">
                <a16:creationId xmlns:a16="http://schemas.microsoft.com/office/drawing/2014/main" id="{51255624-AA28-41E0-10DD-4EE796317A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4214" y="1007340"/>
            <a:ext cx="3294185" cy="1647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348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B2D66D-4616-4602-9E85-7EFBFBB26325}"/>
              </a:ext>
            </a:extLst>
          </p:cNvPr>
          <p:cNvSpPr txBox="1"/>
          <p:nvPr/>
        </p:nvSpPr>
        <p:spPr>
          <a:xfrm>
            <a:off x="977701" y="271628"/>
            <a:ext cx="10016199" cy="707578"/>
          </a:xfrm>
          <a:prstGeom prst="rect">
            <a:avLst/>
          </a:prstGeom>
          <a:noFill/>
        </p:spPr>
        <p:txBody>
          <a:bodyPr wrap="square" rtlCol="0" anchor="t">
            <a:noAutofit/>
          </a:bodyPr>
          <a:lstStyle/>
          <a:p>
            <a:r>
              <a:rPr lang="en-US" sz="4400" b="1" dirty="0">
                <a:ln>
                  <a:solidFill>
                    <a:schemeClr val="tx1"/>
                  </a:solidFill>
                </a:ln>
                <a:solidFill>
                  <a:srgbClr val="FFFF00"/>
                </a:solidFill>
                <a:latin typeface="Knights Quest" panose="00000400000000000000" pitchFamily="2" charset="0"/>
                <a:cs typeface="Arial"/>
              </a:rPr>
              <a:t>WHY do we sell Popcorn?</a:t>
            </a:r>
            <a:endParaRPr lang="en-US" dirty="0">
              <a:ln>
                <a:solidFill>
                  <a:schemeClr val="tx1"/>
                </a:solidFill>
              </a:ln>
              <a:solidFill>
                <a:srgbClr val="FFFF00"/>
              </a:solidFill>
              <a:latin typeface="Knights Quest" panose="00000400000000000000" pitchFamily="2" charset="0"/>
            </a:endParaRPr>
          </a:p>
        </p:txBody>
      </p:sp>
      <p:sp>
        <p:nvSpPr>
          <p:cNvPr id="5" name="Text Placeholder 3">
            <a:extLst>
              <a:ext uri="{FF2B5EF4-FFF2-40B4-BE49-F238E27FC236}">
                <a16:creationId xmlns:a16="http://schemas.microsoft.com/office/drawing/2014/main" id="{21C0A8FE-4ED7-408F-A863-4E8EA59D44A3}"/>
              </a:ext>
            </a:extLst>
          </p:cNvPr>
          <p:cNvSpPr txBox="1">
            <a:spLocks/>
          </p:cNvSpPr>
          <p:nvPr/>
        </p:nvSpPr>
        <p:spPr>
          <a:xfrm>
            <a:off x="7404298" y="1290005"/>
            <a:ext cx="3810000" cy="4351054"/>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600"/>
              </a:spcBef>
            </a:pPr>
            <a:r>
              <a:rPr lang="en-US" b="1" dirty="0">
                <a:solidFill>
                  <a:srgbClr val="0070C0"/>
                </a:solidFill>
                <a:latin typeface="Arial" panose="020B0604020202020204" pitchFamily="34" charset="0"/>
                <a:cs typeface="Arial" panose="020B0604020202020204" pitchFamily="34" charset="0"/>
              </a:rPr>
              <a:t>73% Return to Scouting</a:t>
            </a:r>
          </a:p>
          <a:p>
            <a:pPr>
              <a:spcBef>
                <a:spcPts val="1600"/>
              </a:spcBef>
            </a:pPr>
            <a:r>
              <a:rPr lang="en-US" sz="2400" b="1" dirty="0">
                <a:solidFill>
                  <a:srgbClr val="0070C0"/>
                </a:solidFill>
                <a:latin typeface="Arial" panose="020B0604020202020204" pitchFamily="34" charset="0"/>
                <a:cs typeface="Arial" panose="020B0604020202020204" pitchFamily="34" charset="0"/>
              </a:rPr>
              <a:t>Fund our unit’s Scouting program</a:t>
            </a:r>
          </a:p>
          <a:p>
            <a:pPr>
              <a:spcBef>
                <a:spcPts val="1600"/>
              </a:spcBef>
            </a:pPr>
            <a:r>
              <a:rPr lang="en-US" sz="2400" b="1" dirty="0">
                <a:solidFill>
                  <a:srgbClr val="0070C0"/>
                </a:solidFill>
                <a:latin typeface="Arial" panose="020B0604020202020204" pitchFamily="34" charset="0"/>
                <a:cs typeface="Arial" panose="020B0604020202020204" pitchFamily="34" charset="0"/>
              </a:rPr>
              <a:t>Scout character development</a:t>
            </a:r>
          </a:p>
          <a:p>
            <a:pPr>
              <a:spcBef>
                <a:spcPts val="1600"/>
              </a:spcBef>
            </a:pPr>
            <a:r>
              <a:rPr lang="en-US" sz="2400" b="1" dirty="0">
                <a:solidFill>
                  <a:srgbClr val="0070C0"/>
                </a:solidFill>
                <a:latin typeface="Arial" panose="020B0604020202020204" pitchFamily="34" charset="0"/>
                <a:cs typeface="Arial" panose="020B0604020202020204" pitchFamily="34" charset="0"/>
              </a:rPr>
              <a:t>Improve our camps and council resources</a:t>
            </a:r>
          </a:p>
        </p:txBody>
      </p:sp>
      <p:sp>
        <p:nvSpPr>
          <p:cNvPr id="6" name="Text Placeholder 3">
            <a:extLst>
              <a:ext uri="{FF2B5EF4-FFF2-40B4-BE49-F238E27FC236}">
                <a16:creationId xmlns:a16="http://schemas.microsoft.com/office/drawing/2014/main" id="{D52CBA2A-AC17-4679-9D43-800DE8E0D983}"/>
              </a:ext>
            </a:extLst>
          </p:cNvPr>
          <p:cNvSpPr txBox="1">
            <a:spLocks/>
          </p:cNvSpPr>
          <p:nvPr/>
        </p:nvSpPr>
        <p:spPr>
          <a:xfrm>
            <a:off x="1012152" y="5842898"/>
            <a:ext cx="8863795" cy="90614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n-US" sz="2200" b="1" dirty="0">
                <a:solidFill>
                  <a:srgbClr val="0070C0"/>
                </a:solidFill>
                <a:latin typeface="Arial" panose="020B0604020202020204" pitchFamily="34" charset="0"/>
                <a:cs typeface="Arial" panose="020B0604020202020204" pitchFamily="34" charset="0"/>
              </a:rPr>
              <a:t>OVER $1.75 million Returned to Northern Star Scouting in 2023</a:t>
            </a:r>
          </a:p>
        </p:txBody>
      </p:sp>
      <p:sp>
        <p:nvSpPr>
          <p:cNvPr id="2" name="Rectangle 2">
            <a:extLst>
              <a:ext uri="{FF2B5EF4-FFF2-40B4-BE49-F238E27FC236}">
                <a16:creationId xmlns:a16="http://schemas.microsoft.com/office/drawing/2014/main" id="{6ECC49E9-A103-4274-BB73-0F4B4031327C}"/>
              </a:ext>
            </a:extLst>
          </p:cNvPr>
          <p:cNvSpPr>
            <a:spLocks noChangeArrowheads="1"/>
          </p:cNvSpPr>
          <p:nvPr/>
        </p:nvSpPr>
        <p:spPr bwMode="auto">
          <a:xfrm flipV="1">
            <a:off x="-9865870" y="-15157943"/>
            <a:ext cx="1344486" cy="50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 name="Picture 6" descr="A child scouts standing in front of a table&#10;&#10;Description automatically generated">
            <a:extLst>
              <a:ext uri="{FF2B5EF4-FFF2-40B4-BE49-F238E27FC236}">
                <a16:creationId xmlns:a16="http://schemas.microsoft.com/office/drawing/2014/main" id="{54DA3FD1-FBB7-4899-C1D5-1E9F3C39B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3599" y="1290006"/>
            <a:ext cx="5801404" cy="4351053"/>
          </a:xfrm>
          <a:prstGeom prst="rect">
            <a:avLst/>
          </a:prstGeom>
        </p:spPr>
      </p:pic>
    </p:spTree>
    <p:extLst>
      <p:ext uri="{BB962C8B-B14F-4D97-AF65-F5344CB8AC3E}">
        <p14:creationId xmlns:p14="http://schemas.microsoft.com/office/powerpoint/2010/main" val="40048465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F44D72-59E2-4E3E-9406-AD03DFE3E3B8}"/>
              </a:ext>
            </a:extLst>
          </p:cNvPr>
          <p:cNvSpPr txBox="1"/>
          <p:nvPr/>
        </p:nvSpPr>
        <p:spPr>
          <a:xfrm>
            <a:off x="782053" y="299763"/>
            <a:ext cx="6784816" cy="707578"/>
          </a:xfrm>
          <a:prstGeom prst="rect">
            <a:avLst/>
          </a:prstGeom>
          <a:noFill/>
        </p:spPr>
        <p:txBody>
          <a:bodyPr wrap="square" rtlCol="0" anchor="t">
            <a:noAutofit/>
          </a:bodyPr>
          <a:lstStyle/>
          <a:p>
            <a:r>
              <a:rPr lang="en-US" sz="4400" b="1" dirty="0">
                <a:ln>
                  <a:solidFill>
                    <a:schemeClr val="tx1"/>
                  </a:solidFill>
                </a:ln>
                <a:solidFill>
                  <a:srgbClr val="FFFF00"/>
                </a:solidFill>
                <a:latin typeface="Knights Quest" panose="00000400000000000000" pitchFamily="2" charset="0"/>
                <a:cs typeface="Arial"/>
              </a:rPr>
              <a:t>What’s New??</a:t>
            </a:r>
            <a:endParaRPr lang="en-US" dirty="0">
              <a:ln>
                <a:solidFill>
                  <a:schemeClr val="tx1"/>
                </a:solidFill>
              </a:ln>
              <a:solidFill>
                <a:srgbClr val="FFFF00"/>
              </a:solidFill>
              <a:latin typeface="Knights Quest" panose="00000400000000000000" pitchFamily="2" charset="0"/>
            </a:endParaRPr>
          </a:p>
        </p:txBody>
      </p:sp>
      <p:sp>
        <p:nvSpPr>
          <p:cNvPr id="8" name="TextBox 7">
            <a:extLst>
              <a:ext uri="{FF2B5EF4-FFF2-40B4-BE49-F238E27FC236}">
                <a16:creationId xmlns:a16="http://schemas.microsoft.com/office/drawing/2014/main" id="{53152BC8-7293-4DC9-B8AD-1C2433F87D96}"/>
              </a:ext>
            </a:extLst>
          </p:cNvPr>
          <p:cNvSpPr txBox="1"/>
          <p:nvPr/>
        </p:nvSpPr>
        <p:spPr>
          <a:xfrm>
            <a:off x="782053" y="1454875"/>
            <a:ext cx="5601162" cy="5724644"/>
          </a:xfrm>
          <a:prstGeom prst="rect">
            <a:avLst/>
          </a:prstGeom>
          <a:noFill/>
        </p:spPr>
        <p:txBody>
          <a:bodyPr wrap="square" rtlCol="0">
            <a:spAutoFit/>
          </a:bodyPr>
          <a:lstStyle/>
          <a:p>
            <a:pPr marL="0" indent="0">
              <a:buClr>
                <a:schemeClr val="accent1"/>
              </a:buClr>
              <a:buFont typeface="Arial" panose="020B0604020202020204" pitchFamily="34" charset="0"/>
              <a:buNone/>
            </a:pPr>
            <a:r>
              <a:rPr lang="en-US" sz="3200" b="1" dirty="0">
                <a:solidFill>
                  <a:srgbClr val="C00000"/>
                </a:solidFill>
                <a:latin typeface="Arial" panose="020B0604020202020204" pitchFamily="34" charset="0"/>
                <a:ea typeface="Helvetica Neue Medium" panose="02000503000000020004" pitchFamily="2" charset="0"/>
                <a:cs typeface="Arial" panose="020B0604020202020204" pitchFamily="34" charset="0"/>
              </a:rPr>
              <a:t>Play JOUST</a:t>
            </a:r>
          </a:p>
          <a:p>
            <a:pPr marL="457200" indent="-457200">
              <a:buClr>
                <a:schemeClr val="accent1"/>
              </a:buClr>
              <a:buFont typeface="Arial" panose="020B0604020202020204" pitchFamily="34" charset="0"/>
              <a:buChar char="•"/>
            </a:pPr>
            <a:r>
              <a:rPr lang="en-US" sz="3200" dirty="0">
                <a:latin typeface="Arial" panose="020B0604020202020204" pitchFamily="34" charset="0"/>
                <a:cs typeface="Arial" panose="020B0604020202020204" pitchFamily="34" charset="0"/>
              </a:rPr>
              <a:t>Use the laminated sheet (Product line on the front, JOUST game on the back) and get 5 in a row in any direction and win a free drink from Holiday/Circle K</a:t>
            </a:r>
          </a:p>
          <a:p>
            <a:pPr marL="457200" indent="-457200">
              <a:buClr>
                <a:schemeClr val="accent1"/>
              </a:buClr>
              <a:buFont typeface="Arial" panose="020B0604020202020204" pitchFamily="34" charset="0"/>
              <a:buChar char="•"/>
            </a:pPr>
            <a:r>
              <a:rPr lang="en-US" sz="3200" dirty="0">
                <a:latin typeface="Arial" panose="020B0604020202020204" pitchFamily="34" charset="0"/>
                <a:cs typeface="Arial" panose="020B0604020202020204" pitchFamily="34" charset="0"/>
              </a:rPr>
              <a:t>Get all 25 and earn a BONUS Prize and be eligible for prize drawings!</a:t>
            </a:r>
          </a:p>
          <a:p>
            <a:pPr marL="0" indent="0">
              <a:buClr>
                <a:schemeClr val="accent1"/>
              </a:buClr>
              <a:buFont typeface="Arial" panose="020B0604020202020204" pitchFamily="34" charset="0"/>
              <a:buNone/>
            </a:pPr>
            <a:endParaRPr lang="en-US" sz="2800" b="1" dirty="0">
              <a:solidFill>
                <a:srgbClr val="C00000"/>
              </a:solidFill>
              <a:latin typeface="Arial" panose="020B0604020202020204" pitchFamily="34" charset="0"/>
              <a:cs typeface="Arial" panose="020B0604020202020204" pitchFamily="34" charset="0"/>
            </a:endParaRPr>
          </a:p>
          <a:p>
            <a:pPr marL="0" indent="0">
              <a:buClr>
                <a:schemeClr val="accent1"/>
              </a:buClr>
              <a:buFont typeface="Arial" panose="020B0604020202020204" pitchFamily="34" charset="0"/>
              <a:buNone/>
            </a:pPr>
            <a:endParaRPr lang="en-US" sz="1800" kern="1400" dirty="0">
              <a:ln>
                <a:noFill/>
              </a:ln>
              <a:solidFill>
                <a:srgbClr val="000000"/>
              </a:solidFill>
              <a:effectLst/>
              <a:latin typeface="Calibri" panose="020F0502020204030204" pitchFamily="34" charset="0"/>
            </a:endParaRPr>
          </a:p>
        </p:txBody>
      </p:sp>
      <p:pic>
        <p:nvPicPr>
          <p:cNvPr id="4098" name="Picture 2" descr="Holiday Stationstores offers Free Cup of Coffee on Jan. 25 | Business Wire">
            <a:extLst>
              <a:ext uri="{FF2B5EF4-FFF2-40B4-BE49-F238E27FC236}">
                <a16:creationId xmlns:a16="http://schemas.microsoft.com/office/drawing/2014/main" id="{51255624-AA28-41E0-10DD-4EE796317A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3729" y="299763"/>
            <a:ext cx="3294185" cy="164709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5">
            <a:extLst>
              <a:ext uri="{FF2B5EF4-FFF2-40B4-BE49-F238E27FC236}">
                <a16:creationId xmlns:a16="http://schemas.microsoft.com/office/drawing/2014/main" id="{7057055B-ED34-0DA3-61F1-E6FB8ED2D3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836" t="25183" r="50612" b="10193"/>
          <a:stretch>
            <a:fillRect/>
          </a:stretch>
        </p:blipFill>
        <p:spPr bwMode="auto">
          <a:xfrm>
            <a:off x="7724260" y="1736229"/>
            <a:ext cx="3685687" cy="459547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a:extLst>
              <a:ext uri="{FF2B5EF4-FFF2-40B4-BE49-F238E27FC236}">
                <a16:creationId xmlns:a16="http://schemas.microsoft.com/office/drawing/2014/main" id="{F1D69A2F-9FBE-8C1D-87A9-2A924DD94A61}"/>
              </a:ext>
            </a:extLst>
          </p:cNvPr>
          <p:cNvPicPr>
            <a:picLocks noChangeAspect="1"/>
          </p:cNvPicPr>
          <p:nvPr/>
        </p:nvPicPr>
        <p:blipFill>
          <a:blip r:embed="rId4"/>
          <a:stretch>
            <a:fillRect/>
          </a:stretch>
        </p:blipFill>
        <p:spPr>
          <a:xfrm>
            <a:off x="5613729" y="2164122"/>
            <a:ext cx="2438400" cy="2438400"/>
          </a:xfrm>
          <a:prstGeom prst="rect">
            <a:avLst/>
          </a:prstGeom>
        </p:spPr>
      </p:pic>
    </p:spTree>
    <p:extLst>
      <p:ext uri="{BB962C8B-B14F-4D97-AF65-F5344CB8AC3E}">
        <p14:creationId xmlns:p14="http://schemas.microsoft.com/office/powerpoint/2010/main" val="32808081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F44D72-59E2-4E3E-9406-AD03DFE3E3B8}"/>
              </a:ext>
            </a:extLst>
          </p:cNvPr>
          <p:cNvSpPr txBox="1"/>
          <p:nvPr/>
        </p:nvSpPr>
        <p:spPr>
          <a:xfrm>
            <a:off x="782053" y="299763"/>
            <a:ext cx="6784816" cy="707578"/>
          </a:xfrm>
          <a:prstGeom prst="rect">
            <a:avLst/>
          </a:prstGeom>
          <a:noFill/>
        </p:spPr>
        <p:txBody>
          <a:bodyPr wrap="square" rtlCol="0" anchor="t">
            <a:noAutofit/>
          </a:bodyPr>
          <a:lstStyle/>
          <a:p>
            <a:r>
              <a:rPr lang="en-US" sz="4400" b="1" dirty="0">
                <a:ln>
                  <a:solidFill>
                    <a:schemeClr val="tx1"/>
                  </a:solidFill>
                </a:ln>
                <a:solidFill>
                  <a:srgbClr val="FFFF00"/>
                </a:solidFill>
                <a:latin typeface="Knights Quest" panose="00000400000000000000" pitchFamily="2" charset="0"/>
                <a:cs typeface="Arial"/>
              </a:rPr>
              <a:t>What’s New??</a:t>
            </a:r>
            <a:endParaRPr lang="en-US" dirty="0">
              <a:ln>
                <a:solidFill>
                  <a:schemeClr val="tx1"/>
                </a:solidFill>
              </a:ln>
              <a:solidFill>
                <a:srgbClr val="FFFF00"/>
              </a:solidFill>
              <a:latin typeface="Knights Quest" panose="00000400000000000000" pitchFamily="2" charset="0"/>
            </a:endParaRPr>
          </a:p>
        </p:txBody>
      </p:sp>
      <p:sp>
        <p:nvSpPr>
          <p:cNvPr id="8" name="TextBox 7">
            <a:extLst>
              <a:ext uri="{FF2B5EF4-FFF2-40B4-BE49-F238E27FC236}">
                <a16:creationId xmlns:a16="http://schemas.microsoft.com/office/drawing/2014/main" id="{53152BC8-7293-4DC9-B8AD-1C2433F87D96}"/>
              </a:ext>
            </a:extLst>
          </p:cNvPr>
          <p:cNvSpPr txBox="1"/>
          <p:nvPr/>
        </p:nvSpPr>
        <p:spPr>
          <a:xfrm>
            <a:off x="782053" y="1454875"/>
            <a:ext cx="7764070" cy="4247317"/>
          </a:xfrm>
          <a:prstGeom prst="rect">
            <a:avLst/>
          </a:prstGeom>
          <a:noFill/>
        </p:spPr>
        <p:txBody>
          <a:bodyPr wrap="square" rtlCol="0">
            <a:spAutoFit/>
          </a:bodyPr>
          <a:lstStyle/>
          <a:p>
            <a:pPr marL="0" indent="0">
              <a:buClr>
                <a:schemeClr val="accent1"/>
              </a:buClr>
              <a:buFont typeface="Arial" panose="020B0604020202020204" pitchFamily="34" charset="0"/>
              <a:buNone/>
            </a:pPr>
            <a:r>
              <a:rPr lang="en-US" sz="3200" b="1" dirty="0">
                <a:solidFill>
                  <a:srgbClr val="C00000"/>
                </a:solidFill>
                <a:latin typeface="Arial" panose="020B0604020202020204" pitchFamily="34" charset="0"/>
                <a:ea typeface="Helvetica Neue Medium" panose="02000503000000020004" pitchFamily="2" charset="0"/>
                <a:cs typeface="Arial" panose="020B0604020202020204" pitchFamily="34" charset="0"/>
              </a:rPr>
              <a:t>Hometown Heroes Event</a:t>
            </a:r>
          </a:p>
          <a:p>
            <a:pPr marL="457200" indent="-457200">
              <a:buClr>
                <a:schemeClr val="accent1"/>
              </a:buClr>
              <a:buFont typeface="Arial" panose="020B0604020202020204" pitchFamily="34" charset="0"/>
              <a:buChar char="•"/>
            </a:pPr>
            <a:r>
              <a:rPr lang="en-US" sz="3200" dirty="0">
                <a:latin typeface="Arial" panose="020B0604020202020204" pitchFamily="34" charset="0"/>
                <a:cs typeface="Arial" panose="020B0604020202020204" pitchFamily="34" charset="0"/>
              </a:rPr>
              <a:t>Will be held at Base Camp in 2025</a:t>
            </a:r>
          </a:p>
          <a:p>
            <a:pPr marL="457200" indent="-457200">
              <a:buClr>
                <a:schemeClr val="accent1"/>
              </a:buClr>
              <a:buFont typeface="Arial" panose="020B0604020202020204" pitchFamily="34" charset="0"/>
              <a:buChar char="•"/>
            </a:pPr>
            <a:r>
              <a:rPr lang="en-US" sz="3200" dirty="0">
                <a:latin typeface="Arial" panose="020B0604020202020204" pitchFamily="34" charset="0"/>
                <a:cs typeface="Arial" panose="020B0604020202020204" pitchFamily="34" charset="0"/>
              </a:rPr>
              <a:t>Will feature activities and games from local Military, Police, Fire, EMS and more!</a:t>
            </a:r>
          </a:p>
          <a:p>
            <a:pPr marL="457200" indent="-457200">
              <a:buClr>
                <a:schemeClr val="accent1"/>
              </a:buClr>
              <a:buFont typeface="Arial" panose="020B0604020202020204" pitchFamily="34" charset="0"/>
              <a:buChar char="•"/>
            </a:pPr>
            <a:r>
              <a:rPr lang="en-US" sz="3200" dirty="0">
                <a:latin typeface="Arial" panose="020B0604020202020204" pitchFamily="34" charset="0"/>
                <a:cs typeface="Arial" panose="020B0604020202020204" pitchFamily="34" charset="0"/>
              </a:rPr>
              <a:t>Free for Scouts that sell $1500+ families are invited</a:t>
            </a:r>
          </a:p>
          <a:p>
            <a:pPr marL="0" indent="0">
              <a:buClr>
                <a:schemeClr val="accent1"/>
              </a:buClr>
              <a:buFont typeface="Arial" panose="020B0604020202020204" pitchFamily="34" charset="0"/>
              <a:buNone/>
            </a:pPr>
            <a:endParaRPr lang="en-US" sz="2800" b="1" dirty="0">
              <a:solidFill>
                <a:srgbClr val="C00000"/>
              </a:solidFill>
              <a:latin typeface="Arial" panose="020B0604020202020204" pitchFamily="34" charset="0"/>
              <a:cs typeface="Arial" panose="020B0604020202020204" pitchFamily="34" charset="0"/>
            </a:endParaRPr>
          </a:p>
          <a:p>
            <a:pPr marL="0" indent="0">
              <a:buClr>
                <a:schemeClr val="accent1"/>
              </a:buClr>
              <a:buFont typeface="Arial" panose="020B0604020202020204" pitchFamily="34" charset="0"/>
              <a:buNone/>
            </a:pPr>
            <a:endParaRPr lang="en-US" sz="1800" kern="1400" dirty="0">
              <a:ln>
                <a:noFill/>
              </a:ln>
              <a:solidFill>
                <a:srgbClr val="000000"/>
              </a:solidFill>
              <a:effectLst/>
              <a:latin typeface="Calibri" panose="020F0502020204030204" pitchFamily="34" charset="0"/>
            </a:endParaRPr>
          </a:p>
        </p:txBody>
      </p:sp>
      <p:pic>
        <p:nvPicPr>
          <p:cNvPr id="5122" name="Picture 2" descr="2017 Popcorn Sale">
            <a:extLst>
              <a:ext uri="{FF2B5EF4-FFF2-40B4-BE49-F238E27FC236}">
                <a16:creationId xmlns:a16="http://schemas.microsoft.com/office/drawing/2014/main" id="{BE281255-16C7-3E79-16A9-6B66636BA8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34" t="27309" r="59064" b="6545"/>
          <a:stretch/>
        </p:blipFill>
        <p:spPr bwMode="auto">
          <a:xfrm>
            <a:off x="8370277" y="3096142"/>
            <a:ext cx="2743200" cy="3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5580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F44D72-59E2-4E3E-9406-AD03DFE3E3B8}"/>
              </a:ext>
            </a:extLst>
          </p:cNvPr>
          <p:cNvSpPr txBox="1"/>
          <p:nvPr/>
        </p:nvSpPr>
        <p:spPr>
          <a:xfrm>
            <a:off x="782053" y="299763"/>
            <a:ext cx="6784816" cy="707578"/>
          </a:xfrm>
          <a:prstGeom prst="rect">
            <a:avLst/>
          </a:prstGeom>
          <a:noFill/>
        </p:spPr>
        <p:txBody>
          <a:bodyPr wrap="square" rtlCol="0" anchor="t">
            <a:noAutofit/>
          </a:bodyPr>
          <a:lstStyle/>
          <a:p>
            <a:r>
              <a:rPr lang="en-US" sz="4400" b="1" dirty="0">
                <a:ln>
                  <a:solidFill>
                    <a:schemeClr val="tx1"/>
                  </a:solidFill>
                </a:ln>
                <a:solidFill>
                  <a:srgbClr val="FFFF00"/>
                </a:solidFill>
                <a:latin typeface="Knights Quest" panose="00000400000000000000" pitchFamily="2" charset="0"/>
                <a:cs typeface="Arial"/>
              </a:rPr>
              <a:t>What’s New??</a:t>
            </a:r>
            <a:endParaRPr lang="en-US" dirty="0">
              <a:ln>
                <a:solidFill>
                  <a:schemeClr val="tx1"/>
                </a:solidFill>
              </a:ln>
              <a:solidFill>
                <a:srgbClr val="FFFF00"/>
              </a:solidFill>
              <a:latin typeface="Knights Quest" panose="00000400000000000000" pitchFamily="2" charset="0"/>
            </a:endParaRPr>
          </a:p>
        </p:txBody>
      </p:sp>
      <p:sp>
        <p:nvSpPr>
          <p:cNvPr id="8" name="TextBox 7">
            <a:extLst>
              <a:ext uri="{FF2B5EF4-FFF2-40B4-BE49-F238E27FC236}">
                <a16:creationId xmlns:a16="http://schemas.microsoft.com/office/drawing/2014/main" id="{53152BC8-7293-4DC9-B8AD-1C2433F87D96}"/>
              </a:ext>
            </a:extLst>
          </p:cNvPr>
          <p:cNvSpPr txBox="1"/>
          <p:nvPr/>
        </p:nvSpPr>
        <p:spPr>
          <a:xfrm>
            <a:off x="782053" y="1736229"/>
            <a:ext cx="5601162" cy="3200876"/>
          </a:xfrm>
          <a:prstGeom prst="rect">
            <a:avLst/>
          </a:prstGeom>
          <a:noFill/>
        </p:spPr>
        <p:txBody>
          <a:bodyPr wrap="square" rtlCol="0">
            <a:spAutoFit/>
          </a:bodyPr>
          <a:lstStyle/>
          <a:p>
            <a:pPr marL="0" indent="0">
              <a:buClr>
                <a:schemeClr val="accent1"/>
              </a:buClr>
              <a:buFont typeface="Arial" panose="020B0604020202020204" pitchFamily="34" charset="0"/>
              <a:buNone/>
            </a:pPr>
            <a:r>
              <a:rPr lang="en-US" sz="3200" b="1" dirty="0">
                <a:solidFill>
                  <a:srgbClr val="C00000"/>
                </a:solidFill>
                <a:latin typeface="Arial" panose="020B0604020202020204" pitchFamily="34" charset="0"/>
                <a:ea typeface="Helvetica Neue Medium" panose="02000503000000020004" pitchFamily="2" charset="0"/>
                <a:cs typeface="Arial" panose="020B0604020202020204" pitchFamily="34" charset="0"/>
              </a:rPr>
              <a:t>Order Supplies</a:t>
            </a:r>
          </a:p>
          <a:p>
            <a:pPr marL="457200" indent="-457200">
              <a:buClr>
                <a:schemeClr val="accent1"/>
              </a:buClr>
              <a:buFont typeface="Arial" panose="020B0604020202020204" pitchFamily="34" charset="0"/>
              <a:buChar char="•"/>
            </a:pPr>
            <a:r>
              <a:rPr lang="en-US" sz="3200" dirty="0">
                <a:latin typeface="Arial" panose="020B0604020202020204" pitchFamily="34" charset="0"/>
                <a:cs typeface="Arial" panose="020B0604020202020204" pitchFamily="34" charset="0"/>
              </a:rPr>
              <a:t>Sales Guides</a:t>
            </a:r>
          </a:p>
          <a:p>
            <a:pPr marL="457200" indent="-457200">
              <a:buClr>
                <a:schemeClr val="accent1"/>
              </a:buClr>
              <a:buFont typeface="Arial" panose="020B0604020202020204" pitchFamily="34" charset="0"/>
              <a:buChar char="•"/>
            </a:pPr>
            <a:r>
              <a:rPr lang="en-US" sz="3200" dirty="0">
                <a:latin typeface="Arial" panose="020B0604020202020204" pitchFamily="34" charset="0"/>
                <a:cs typeface="Arial" panose="020B0604020202020204" pitchFamily="34" charset="0"/>
              </a:rPr>
              <a:t>Laminated Sheets</a:t>
            </a:r>
          </a:p>
          <a:p>
            <a:pPr marL="457200" indent="-457200">
              <a:buClr>
                <a:schemeClr val="accent1"/>
              </a:buClr>
              <a:buFont typeface="Arial" panose="020B0604020202020204" pitchFamily="34" charset="0"/>
              <a:buChar char="•"/>
            </a:pPr>
            <a:r>
              <a:rPr lang="en-US" sz="3200" dirty="0">
                <a:latin typeface="Arial" panose="020B0604020202020204" pitchFamily="34" charset="0"/>
                <a:cs typeface="Arial" panose="020B0604020202020204" pitchFamily="34" charset="0"/>
              </a:rPr>
              <a:t>Banners</a:t>
            </a:r>
          </a:p>
          <a:p>
            <a:pPr marL="457200" indent="-457200">
              <a:buClr>
                <a:schemeClr val="accent1"/>
              </a:buClr>
              <a:buFont typeface="Arial" panose="020B0604020202020204" pitchFamily="34" charset="0"/>
              <a:buChar char="•"/>
            </a:pPr>
            <a:endParaRPr lang="en-US" sz="2800" dirty="0">
              <a:solidFill>
                <a:srgbClr val="00B0F0"/>
              </a:solidFill>
              <a:latin typeface="Arial" panose="020B0604020202020204" pitchFamily="34" charset="0"/>
              <a:cs typeface="Arial" panose="020B0604020202020204" pitchFamily="34" charset="0"/>
            </a:endParaRPr>
          </a:p>
          <a:p>
            <a:pPr marL="0" indent="0">
              <a:buClr>
                <a:schemeClr val="accent1"/>
              </a:buClr>
              <a:buFont typeface="Arial" panose="020B0604020202020204" pitchFamily="34" charset="0"/>
              <a:buNone/>
            </a:pPr>
            <a:endParaRPr lang="en-US" sz="2800" b="1" dirty="0">
              <a:solidFill>
                <a:srgbClr val="C00000"/>
              </a:solidFill>
              <a:latin typeface="Arial" panose="020B0604020202020204" pitchFamily="34" charset="0"/>
              <a:cs typeface="Arial" panose="020B0604020202020204" pitchFamily="34" charset="0"/>
            </a:endParaRPr>
          </a:p>
          <a:p>
            <a:pPr marL="0" indent="0">
              <a:buClr>
                <a:schemeClr val="accent1"/>
              </a:buClr>
              <a:buFont typeface="Arial" panose="020B0604020202020204" pitchFamily="34" charset="0"/>
              <a:buNone/>
            </a:pPr>
            <a:endParaRPr lang="en-US" sz="1800" kern="1400" dirty="0">
              <a:ln>
                <a:noFill/>
              </a:ln>
              <a:solidFill>
                <a:srgbClr val="000000"/>
              </a:solidFill>
              <a:effectLst/>
              <a:latin typeface="Calibri" panose="020F0502020204030204" pitchFamily="34" charset="0"/>
            </a:endParaRPr>
          </a:p>
        </p:txBody>
      </p:sp>
      <p:pic>
        <p:nvPicPr>
          <p:cNvPr id="3074" name="Picture 2">
            <a:extLst>
              <a:ext uri="{FF2B5EF4-FFF2-40B4-BE49-F238E27FC236}">
                <a16:creationId xmlns:a16="http://schemas.microsoft.com/office/drawing/2014/main" id="{E2A60F1D-57F0-7FD6-9584-C3EC2DFA5C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2315" y="4087971"/>
            <a:ext cx="5601162" cy="206591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5" name="Picture 3">
            <a:extLst>
              <a:ext uri="{FF2B5EF4-FFF2-40B4-BE49-F238E27FC236}">
                <a16:creationId xmlns:a16="http://schemas.microsoft.com/office/drawing/2014/main" id="{7FEB2E16-B59E-2C44-E050-B915435C16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012" y="704118"/>
            <a:ext cx="1831975" cy="23717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6" name="Picture 4">
            <a:extLst>
              <a:ext uri="{FF2B5EF4-FFF2-40B4-BE49-F238E27FC236}">
                <a16:creationId xmlns:a16="http://schemas.microsoft.com/office/drawing/2014/main" id="{2E80729E-4EF1-DE4A-D3E6-1933D4CC59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3000" y="1578831"/>
            <a:ext cx="850900" cy="8874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7" name="Picture 5">
            <a:extLst>
              <a:ext uri="{FF2B5EF4-FFF2-40B4-BE49-F238E27FC236}">
                <a16:creationId xmlns:a16="http://schemas.microsoft.com/office/drawing/2014/main" id="{37D1DAFB-17A7-AFEE-654E-1B94AFA8AB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5836" t="25183" r="50612" b="10193"/>
          <a:stretch>
            <a:fillRect/>
          </a:stretch>
        </p:blipFill>
        <p:spPr bwMode="auto">
          <a:xfrm>
            <a:off x="5563821" y="1139324"/>
            <a:ext cx="1831975" cy="2284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 Box 6">
            <a:extLst>
              <a:ext uri="{FF2B5EF4-FFF2-40B4-BE49-F238E27FC236}">
                <a16:creationId xmlns:a16="http://schemas.microsoft.com/office/drawing/2014/main" id="{9B5CA3A4-61C3-7562-84E6-E52BB7BBF830}"/>
              </a:ext>
            </a:extLst>
          </p:cNvPr>
          <p:cNvSpPr txBox="1">
            <a:spLocks noChangeArrowheads="1"/>
          </p:cNvSpPr>
          <p:nvPr/>
        </p:nvSpPr>
        <p:spPr bwMode="auto">
          <a:xfrm>
            <a:off x="8951719" y="896206"/>
            <a:ext cx="1033462" cy="4905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C00000"/>
                </a:solidFill>
                <a:effectLst/>
                <a:latin typeface="Knights Quest" panose="00000400000000000000" pitchFamily="2" charset="0"/>
              </a:rPr>
              <a:t>2024 Popcorn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C00000"/>
                </a:solidFill>
                <a:effectLst/>
                <a:latin typeface="Knights Quest" panose="00000400000000000000" pitchFamily="2" charset="0"/>
              </a:rPr>
              <a:t>Sales Guide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638271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F44D72-59E2-4E3E-9406-AD03DFE3E3B8}"/>
              </a:ext>
            </a:extLst>
          </p:cNvPr>
          <p:cNvSpPr txBox="1"/>
          <p:nvPr/>
        </p:nvSpPr>
        <p:spPr>
          <a:xfrm>
            <a:off x="782053" y="299763"/>
            <a:ext cx="6784816" cy="707578"/>
          </a:xfrm>
          <a:prstGeom prst="rect">
            <a:avLst/>
          </a:prstGeom>
          <a:noFill/>
        </p:spPr>
        <p:txBody>
          <a:bodyPr wrap="square" rtlCol="0" anchor="t">
            <a:noAutofit/>
          </a:bodyPr>
          <a:lstStyle/>
          <a:p>
            <a:r>
              <a:rPr lang="en-US" sz="4400" b="1" dirty="0">
                <a:ln>
                  <a:solidFill>
                    <a:schemeClr val="tx1"/>
                  </a:solidFill>
                </a:ln>
                <a:solidFill>
                  <a:srgbClr val="FFFF00"/>
                </a:solidFill>
                <a:latin typeface="Knights Quest" panose="00000400000000000000" pitchFamily="2" charset="0"/>
                <a:cs typeface="Arial"/>
              </a:rPr>
              <a:t>Payments</a:t>
            </a:r>
            <a:endParaRPr lang="en-US" dirty="0">
              <a:ln>
                <a:solidFill>
                  <a:schemeClr val="tx1"/>
                </a:solidFill>
              </a:ln>
              <a:solidFill>
                <a:srgbClr val="FFFF00"/>
              </a:solidFill>
              <a:latin typeface="Knights Quest" panose="00000400000000000000" pitchFamily="2" charset="0"/>
            </a:endParaRPr>
          </a:p>
        </p:txBody>
      </p:sp>
      <p:sp>
        <p:nvSpPr>
          <p:cNvPr id="8" name="TextBox 7">
            <a:extLst>
              <a:ext uri="{FF2B5EF4-FFF2-40B4-BE49-F238E27FC236}">
                <a16:creationId xmlns:a16="http://schemas.microsoft.com/office/drawing/2014/main" id="{53152BC8-7293-4DC9-B8AD-1C2433F87D96}"/>
              </a:ext>
            </a:extLst>
          </p:cNvPr>
          <p:cNvSpPr txBox="1"/>
          <p:nvPr/>
        </p:nvSpPr>
        <p:spPr>
          <a:xfrm>
            <a:off x="2584937" y="1736229"/>
            <a:ext cx="6418386" cy="3385542"/>
          </a:xfrm>
          <a:prstGeom prst="rect">
            <a:avLst/>
          </a:prstGeom>
          <a:noFill/>
        </p:spPr>
        <p:txBody>
          <a:bodyPr wrap="square" rtlCol="0">
            <a:spAutoFit/>
          </a:bodyPr>
          <a:lstStyle/>
          <a:p>
            <a:pPr marL="0" indent="0">
              <a:buClr>
                <a:schemeClr val="accent1"/>
              </a:buClr>
              <a:buFont typeface="Arial" panose="020B0604020202020204" pitchFamily="34" charset="0"/>
              <a:buNone/>
            </a:pPr>
            <a:r>
              <a:rPr lang="en-US" sz="2800" b="1" dirty="0">
                <a:solidFill>
                  <a:srgbClr val="C00000"/>
                </a:solidFill>
                <a:latin typeface="Arial" panose="020B0604020202020204" pitchFamily="34" charset="0"/>
                <a:ea typeface="Helvetica Neue Medium" panose="02000503000000020004" pitchFamily="2" charset="0"/>
                <a:cs typeface="Arial" panose="020B0604020202020204" pitchFamily="34" charset="0"/>
              </a:rPr>
              <a:t>Payments are due Dec 13</a:t>
            </a:r>
          </a:p>
          <a:p>
            <a:pPr marL="457200" indent="-457200">
              <a:buClr>
                <a:schemeClr val="accent1"/>
              </a:buClr>
              <a:buFont typeface="Arial" panose="020B0604020202020204" pitchFamily="34" charset="0"/>
              <a:buChar char="•"/>
            </a:pPr>
            <a:r>
              <a:rPr lang="en-US" sz="2800" dirty="0">
                <a:latin typeface="Arial" panose="020B0604020202020204" pitchFamily="34" charset="0"/>
                <a:cs typeface="Arial" panose="020B0604020202020204" pitchFamily="34" charset="0"/>
              </a:rPr>
              <a:t>1 Check from the Unit</a:t>
            </a:r>
          </a:p>
          <a:p>
            <a:pPr marL="457200" indent="-457200">
              <a:buClr>
                <a:schemeClr val="accent1"/>
              </a:buClr>
              <a:buFont typeface="Arial" panose="020B0604020202020204" pitchFamily="34" charset="0"/>
              <a:buChar char="•"/>
            </a:pPr>
            <a:r>
              <a:rPr lang="en-US" sz="2800" dirty="0">
                <a:latin typeface="Arial" panose="020B0604020202020204" pitchFamily="34" charset="0"/>
                <a:cs typeface="Arial" panose="020B0604020202020204" pitchFamily="34" charset="0"/>
              </a:rPr>
              <a:t>No prepayments are needed</a:t>
            </a:r>
          </a:p>
          <a:p>
            <a:pPr marL="457200" indent="-457200">
              <a:buClr>
                <a:schemeClr val="accent1"/>
              </a:buClr>
              <a:buFont typeface="Arial" panose="020B0604020202020204" pitchFamily="34" charset="0"/>
              <a:buChar char="•"/>
            </a:pPr>
            <a:r>
              <a:rPr lang="en-US" sz="2800" dirty="0">
                <a:latin typeface="Arial" panose="020B0604020202020204" pitchFamily="34" charset="0"/>
                <a:cs typeface="Arial" panose="020B0604020202020204" pitchFamily="34" charset="0"/>
              </a:rPr>
              <a:t>Check your Leader Portal for invoice, amount owed and if there are dollars in your payout section</a:t>
            </a:r>
          </a:p>
          <a:p>
            <a:pPr marL="0" indent="0">
              <a:buClr>
                <a:schemeClr val="accent1"/>
              </a:buClr>
              <a:buFont typeface="Arial" panose="020B0604020202020204" pitchFamily="34" charset="0"/>
              <a:buNone/>
            </a:pPr>
            <a:endParaRPr lang="en-US" sz="2800" b="1" dirty="0">
              <a:solidFill>
                <a:srgbClr val="C00000"/>
              </a:solidFill>
              <a:latin typeface="Arial" panose="020B0604020202020204" pitchFamily="34" charset="0"/>
              <a:cs typeface="Arial" panose="020B0604020202020204" pitchFamily="34" charset="0"/>
            </a:endParaRPr>
          </a:p>
          <a:p>
            <a:pPr marL="0" indent="0">
              <a:buClr>
                <a:schemeClr val="accent1"/>
              </a:buClr>
              <a:buFont typeface="Arial" panose="020B0604020202020204" pitchFamily="34" charset="0"/>
              <a:buNone/>
            </a:pPr>
            <a:endParaRPr lang="en-US" sz="1800" kern="1400" dirty="0">
              <a:ln>
                <a:noFill/>
              </a:ln>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24312518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F44D72-59E2-4E3E-9406-AD03DFE3E3B8}"/>
              </a:ext>
            </a:extLst>
          </p:cNvPr>
          <p:cNvSpPr txBox="1"/>
          <p:nvPr/>
        </p:nvSpPr>
        <p:spPr>
          <a:xfrm>
            <a:off x="818146" y="299763"/>
            <a:ext cx="6557635" cy="707578"/>
          </a:xfrm>
          <a:prstGeom prst="rect">
            <a:avLst/>
          </a:prstGeom>
          <a:noFill/>
        </p:spPr>
        <p:txBody>
          <a:bodyPr wrap="none" rtlCol="0" anchor="t">
            <a:noAutofit/>
          </a:bodyPr>
          <a:lstStyle/>
          <a:p>
            <a:r>
              <a:rPr lang="en-US" sz="4400" b="1" dirty="0">
                <a:ln>
                  <a:solidFill>
                    <a:schemeClr val="tx1"/>
                  </a:solidFill>
                </a:ln>
                <a:solidFill>
                  <a:srgbClr val="FFFF00"/>
                </a:solidFill>
                <a:latin typeface="Knights Quest" panose="00000400000000000000" pitchFamily="2" charset="0"/>
                <a:cs typeface="Arial"/>
              </a:rPr>
              <a:t>Important Dates</a:t>
            </a:r>
            <a:endParaRPr lang="en-US" dirty="0">
              <a:ln>
                <a:solidFill>
                  <a:schemeClr val="tx1"/>
                </a:solidFill>
              </a:ln>
              <a:solidFill>
                <a:srgbClr val="FFFF00"/>
              </a:solidFill>
              <a:latin typeface="Knights Quest" panose="00000400000000000000" pitchFamily="2" charset="0"/>
            </a:endParaRPr>
          </a:p>
        </p:txBody>
      </p:sp>
      <p:sp>
        <p:nvSpPr>
          <p:cNvPr id="6" name="TextBox 5">
            <a:extLst>
              <a:ext uri="{FF2B5EF4-FFF2-40B4-BE49-F238E27FC236}">
                <a16:creationId xmlns:a16="http://schemas.microsoft.com/office/drawing/2014/main" id="{43C10071-AE9B-4913-983E-1220B1A814FE}"/>
              </a:ext>
            </a:extLst>
          </p:cNvPr>
          <p:cNvSpPr txBox="1"/>
          <p:nvPr/>
        </p:nvSpPr>
        <p:spPr>
          <a:xfrm>
            <a:off x="818146" y="743569"/>
            <a:ext cx="11142168" cy="7206845"/>
          </a:xfrm>
          <a:prstGeom prst="rect">
            <a:avLst/>
          </a:prstGeom>
          <a:noFill/>
        </p:spPr>
        <p:txBody>
          <a:bodyPr wrap="square" rtlCol="0">
            <a:spAutoFit/>
          </a:bodyPr>
          <a:lstStyle/>
          <a:p>
            <a:pPr marL="0" marR="0" indent="0" algn="ctr">
              <a:lnSpc>
                <a:spcPct val="119000"/>
              </a:lnSpc>
              <a:spcBef>
                <a:spcPts val="0"/>
              </a:spcBef>
              <a:spcAft>
                <a:spcPts val="0"/>
              </a:spcAft>
            </a:pPr>
            <a:r>
              <a:rPr lang="en-US" sz="2800" b="1" u="sng" kern="1400" dirty="0">
                <a:ln>
                  <a:noFill/>
                </a:ln>
                <a:solidFill>
                  <a:srgbClr val="0070C0"/>
                </a:solidFill>
                <a:effectLst/>
                <a:latin typeface="Aptos Black" panose="020B0004020202020204" pitchFamily="34" charset="0"/>
              </a:rPr>
              <a:t>2024 Popcorn Calendar</a:t>
            </a:r>
            <a:endParaRPr lang="en-US" sz="2800" b="1" kern="1400" dirty="0">
              <a:ln>
                <a:noFill/>
              </a:ln>
              <a:solidFill>
                <a:srgbClr val="000000"/>
              </a:solidFill>
              <a:effectLst/>
              <a:latin typeface="Cambria" panose="02040503050406030204" pitchFamily="18" charset="0"/>
            </a:endParaRPr>
          </a:p>
          <a:p>
            <a:pPr marL="0" marR="0" indent="0" algn="l">
              <a:lnSpc>
                <a:spcPct val="119000"/>
              </a:lnSpc>
              <a:spcBef>
                <a:spcPts val="0"/>
              </a:spcBef>
              <a:spcAft>
                <a:spcPts val="0"/>
              </a:spcAft>
            </a:pPr>
            <a:r>
              <a:rPr lang="en-US" sz="2000" b="1" u="sng" kern="1400" dirty="0">
                <a:ln>
                  <a:noFill/>
                </a:ln>
                <a:solidFill>
                  <a:srgbClr val="0070C0"/>
                </a:solidFill>
                <a:effectLst/>
                <a:latin typeface="Calibri" panose="020F0502020204030204" pitchFamily="34" charset="0"/>
              </a:rPr>
              <a:t>Pre-Sale Prep</a:t>
            </a:r>
            <a:endParaRPr lang="en-US" sz="20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0"/>
              </a:spcAft>
            </a:pPr>
            <a:r>
              <a:rPr lang="en-US" sz="2000" b="1" kern="1400" dirty="0">
                <a:ln>
                  <a:noFill/>
                </a:ln>
                <a:effectLst/>
                <a:latin typeface="Calibri" panose="020F0502020204030204" pitchFamily="34" charset="0"/>
              </a:rPr>
              <a:t>July 20		Sign up for Storefront Sales in Trail’s End Leader Portal 	11:00 a.m.</a:t>
            </a:r>
            <a:endParaRPr lang="en-US" sz="2000" kern="1400" dirty="0">
              <a:ln>
                <a:noFill/>
              </a:ln>
              <a:effectLst/>
              <a:latin typeface="Calibri" panose="020F0502020204030204" pitchFamily="34" charset="0"/>
            </a:endParaRPr>
          </a:p>
          <a:p>
            <a:pPr marL="0" marR="0" indent="0" algn="l">
              <a:lnSpc>
                <a:spcPct val="119000"/>
              </a:lnSpc>
              <a:spcBef>
                <a:spcPts val="0"/>
              </a:spcBef>
              <a:spcAft>
                <a:spcPts val="0"/>
              </a:spcAft>
            </a:pPr>
            <a:r>
              <a:rPr lang="en-US" sz="2000" b="1" kern="1400" dirty="0">
                <a:ln>
                  <a:noFill/>
                </a:ln>
                <a:effectLst/>
                <a:latin typeface="Calibri" panose="020F0502020204030204" pitchFamily="34" charset="0"/>
              </a:rPr>
              <a:t>Thurs. Aug. 29	Show &amp; Deliver Order Due at Trails-End.com                   	11:59 p.m.</a:t>
            </a:r>
            <a:endParaRPr lang="en-US" sz="2000" kern="1400" dirty="0">
              <a:ln>
                <a:noFill/>
              </a:ln>
              <a:effectLst/>
              <a:latin typeface="Calibri" panose="020F0502020204030204" pitchFamily="34" charset="0"/>
            </a:endParaRPr>
          </a:p>
          <a:p>
            <a:pPr marL="0" marR="0" indent="0" algn="l">
              <a:lnSpc>
                <a:spcPct val="119000"/>
              </a:lnSpc>
              <a:spcBef>
                <a:spcPts val="0"/>
              </a:spcBef>
              <a:spcAft>
                <a:spcPts val="0"/>
              </a:spcAft>
            </a:pPr>
            <a:r>
              <a:rPr lang="en-US" sz="2000" b="1" kern="1400" dirty="0">
                <a:ln>
                  <a:noFill/>
                </a:ln>
                <a:effectLst/>
                <a:latin typeface="Calibri" panose="020F0502020204030204" pitchFamily="34" charset="0"/>
              </a:rPr>
              <a:t>Sat. Sept. 14	Road Rally– Council Kickoff—Base Camp		9:00 am.—12:00 p.m.</a:t>
            </a:r>
            <a:endParaRPr lang="en-US" sz="2000" kern="1400" dirty="0">
              <a:ln>
                <a:noFill/>
              </a:ln>
              <a:effectLst/>
              <a:latin typeface="Calibri" panose="020F0502020204030204" pitchFamily="34" charset="0"/>
            </a:endParaRPr>
          </a:p>
          <a:p>
            <a:pPr marL="0" marR="0" indent="0" algn="l">
              <a:lnSpc>
                <a:spcPct val="119000"/>
              </a:lnSpc>
              <a:spcBef>
                <a:spcPts val="0"/>
              </a:spcBef>
              <a:spcAft>
                <a:spcPts val="0"/>
              </a:spcAft>
            </a:pPr>
            <a:r>
              <a:rPr lang="en-US" sz="2000" b="1" kern="1400" dirty="0">
                <a:ln>
                  <a:noFill/>
                </a:ln>
                <a:effectLst/>
                <a:latin typeface="Calibri" panose="020F0502020204030204" pitchFamily="34" charset="0"/>
              </a:rPr>
              <a:t>Sept. 12		Show and Deliver Popcorn Distribution	 	Varies by Area</a:t>
            </a:r>
            <a:endParaRPr lang="en-US" sz="2000" kern="1400" dirty="0">
              <a:ln>
                <a:noFill/>
              </a:ln>
              <a:effectLst/>
              <a:latin typeface="Calibri" panose="020F0502020204030204" pitchFamily="34" charset="0"/>
            </a:endParaRPr>
          </a:p>
          <a:p>
            <a:pPr marL="0" marR="0" indent="0" algn="l">
              <a:lnSpc>
                <a:spcPct val="119000"/>
              </a:lnSpc>
              <a:spcBef>
                <a:spcPts val="0"/>
              </a:spcBef>
              <a:spcAft>
                <a:spcPts val="0"/>
              </a:spcAft>
            </a:pPr>
            <a:r>
              <a:rPr lang="en-US" sz="2000" b="1" kern="1400" dirty="0">
                <a:ln>
                  <a:noFill/>
                </a:ln>
                <a:effectLst/>
                <a:latin typeface="Calibri" panose="020F0502020204030204" pitchFamily="34" charset="0"/>
              </a:rPr>
              <a:t>Sept. 10-18	Home Deliveries Dropped off                                		Varies</a:t>
            </a:r>
            <a:endParaRPr lang="en-US" sz="2000" kern="1400" dirty="0">
              <a:ln>
                <a:noFill/>
              </a:ln>
              <a:effectLst/>
              <a:latin typeface="Calibri" panose="020F0502020204030204" pitchFamily="34" charset="0"/>
            </a:endParaRPr>
          </a:p>
          <a:p>
            <a:pPr>
              <a:lnSpc>
                <a:spcPct val="119000"/>
              </a:lnSpc>
            </a:pPr>
            <a:r>
              <a:rPr lang="en-US" sz="2000" b="1" u="sng" kern="1400" dirty="0">
                <a:solidFill>
                  <a:srgbClr val="0070C0"/>
                </a:solidFill>
                <a:latin typeface="Calibri" panose="020F0502020204030204" pitchFamily="34" charset="0"/>
              </a:rPr>
              <a:t>During the Sale</a:t>
            </a:r>
            <a:endParaRPr lang="en-US" sz="2000" kern="1400" dirty="0">
              <a:solidFill>
                <a:srgbClr val="000000"/>
              </a:solidFill>
              <a:latin typeface="Calibri" panose="020F0502020204030204" pitchFamily="34" charset="0"/>
            </a:endParaRPr>
          </a:p>
          <a:p>
            <a:pPr>
              <a:lnSpc>
                <a:spcPct val="119000"/>
              </a:lnSpc>
            </a:pPr>
            <a:r>
              <a:rPr lang="en-US" sz="2000" b="1" kern="1400" dirty="0">
                <a:latin typeface="Calibri" panose="020F0502020204030204" pitchFamily="34" charset="0"/>
              </a:rPr>
              <a:t>Fri. Sept. 20                    	SALE STARTS!                                        		5:00 p.m.</a:t>
            </a:r>
            <a:endParaRPr lang="en-US" sz="2000" kern="1400" dirty="0">
              <a:latin typeface="Calibri" panose="020F0502020204030204" pitchFamily="34" charset="0"/>
            </a:endParaRPr>
          </a:p>
          <a:p>
            <a:pPr>
              <a:lnSpc>
                <a:spcPct val="119000"/>
              </a:lnSpc>
            </a:pPr>
            <a:r>
              <a:rPr lang="en-US" sz="2000" b="1" kern="1400" dirty="0">
                <a:latin typeface="Calibri" panose="020F0502020204030204" pitchFamily="34" charset="0"/>
              </a:rPr>
              <a:t>Sun. Oct. 6/Mon. Oct. 7	Early Returns - Full cases only                        	4:00 p.m.-7:00 p.m.</a:t>
            </a:r>
            <a:endParaRPr lang="en-US" sz="2000" kern="1400" dirty="0">
              <a:latin typeface="Calibri" panose="020F0502020204030204" pitchFamily="34" charset="0"/>
            </a:endParaRPr>
          </a:p>
          <a:p>
            <a:pPr>
              <a:lnSpc>
                <a:spcPct val="119000"/>
              </a:lnSpc>
            </a:pPr>
            <a:r>
              <a:rPr lang="en-US" sz="2000" b="1" kern="1400" dirty="0">
                <a:latin typeface="Calibri" panose="020F0502020204030204" pitchFamily="34" charset="0"/>
              </a:rPr>
              <a:t>Sun. Nov. 3		 SALE ENDS!                                             		11:59 p.m.</a:t>
            </a:r>
            <a:endParaRPr lang="en-US" sz="2000" kern="1400" dirty="0">
              <a:latin typeface="Calibri" panose="020F0502020204030204" pitchFamily="34" charset="0"/>
            </a:endParaRPr>
          </a:p>
          <a:p>
            <a:pPr>
              <a:lnSpc>
                <a:spcPct val="119000"/>
              </a:lnSpc>
            </a:pPr>
            <a:r>
              <a:rPr lang="en-US" sz="2000" kern="1400" dirty="0">
                <a:solidFill>
                  <a:srgbClr val="C00000"/>
                </a:solidFill>
                <a:latin typeface="Calibri" panose="020F0502020204030204" pitchFamily="34" charset="0"/>
              </a:rPr>
              <a:t> </a:t>
            </a:r>
            <a:r>
              <a:rPr lang="en-US" sz="2000" b="1" u="sng" kern="1400" dirty="0">
                <a:solidFill>
                  <a:srgbClr val="0070C0"/>
                </a:solidFill>
                <a:latin typeface="Calibri" panose="020F0502020204030204" pitchFamily="34" charset="0"/>
              </a:rPr>
              <a:t>After Sale Wrap Up</a:t>
            </a:r>
            <a:endParaRPr lang="en-US" sz="2000" kern="1400" dirty="0">
              <a:solidFill>
                <a:srgbClr val="000000"/>
              </a:solidFill>
              <a:latin typeface="Calibri" panose="020F0502020204030204" pitchFamily="34" charset="0"/>
            </a:endParaRPr>
          </a:p>
          <a:p>
            <a:pPr>
              <a:lnSpc>
                <a:spcPct val="119000"/>
              </a:lnSpc>
            </a:pPr>
            <a:r>
              <a:rPr lang="en-US" sz="2000" b="1" kern="1400" dirty="0">
                <a:latin typeface="Calibri" panose="020F0502020204030204" pitchFamily="34" charset="0"/>
              </a:rPr>
              <a:t>Sun. Nov. 10		Final Returns</a:t>
            </a:r>
            <a:endParaRPr lang="en-US" sz="2000" kern="1400" dirty="0">
              <a:latin typeface="Calibri" panose="020F0502020204030204" pitchFamily="34" charset="0"/>
            </a:endParaRPr>
          </a:p>
          <a:p>
            <a:pPr>
              <a:lnSpc>
                <a:spcPct val="119000"/>
              </a:lnSpc>
            </a:pPr>
            <a:r>
              <a:rPr lang="en-US" sz="2000" b="1" kern="1400" dirty="0">
                <a:latin typeface="Calibri" panose="020F0502020204030204" pitchFamily="34" charset="0"/>
              </a:rPr>
              <a:t>Sun. Nov. 10                       	Take Orders Due MIDNIGHT</a:t>
            </a:r>
            <a:endParaRPr lang="en-US" sz="2000" kern="1400" dirty="0">
              <a:latin typeface="Calibri" panose="020F0502020204030204" pitchFamily="34" charset="0"/>
            </a:endParaRPr>
          </a:p>
          <a:p>
            <a:pPr>
              <a:lnSpc>
                <a:spcPct val="119000"/>
              </a:lnSpc>
            </a:pPr>
            <a:r>
              <a:rPr lang="en-US" sz="2000" b="1" kern="1400" dirty="0">
                <a:latin typeface="Calibri" panose="020F0502020204030204" pitchFamily="34" charset="0"/>
              </a:rPr>
              <a:t>Nov. 21-22	                Take Order Distribution                                      	Varies by area</a:t>
            </a:r>
            <a:endParaRPr lang="en-US" sz="2000" kern="1400" dirty="0">
              <a:latin typeface="Calibri" panose="020F0502020204030204" pitchFamily="34" charset="0"/>
            </a:endParaRPr>
          </a:p>
          <a:p>
            <a:pPr>
              <a:lnSpc>
                <a:spcPct val="150000"/>
              </a:lnSpc>
            </a:pPr>
            <a:r>
              <a:rPr lang="en-US" sz="2000" b="1" kern="1400" dirty="0">
                <a:latin typeface="Calibri" panose="020F0502020204030204" pitchFamily="34" charset="0"/>
              </a:rPr>
              <a:t>Fri. Dec. 13                      	Payments Due Dec. 13</a:t>
            </a:r>
            <a:endParaRPr lang="en-US" sz="2000" kern="1400" dirty="0">
              <a:latin typeface="Calibri" panose="020F0502020204030204" pitchFamily="34" charset="0"/>
            </a:endParaRPr>
          </a:p>
          <a:p>
            <a:pPr>
              <a:lnSpc>
                <a:spcPct val="119000"/>
              </a:lnSpc>
              <a:spcAft>
                <a:spcPts val="600"/>
              </a:spcAft>
            </a:pPr>
            <a:r>
              <a:rPr lang="en-US" sz="2000" kern="1400" dirty="0">
                <a:solidFill>
                  <a:srgbClr val="000000"/>
                </a:solidFill>
                <a:latin typeface="Calibri" panose="020F0502020204030204" pitchFamily="34" charset="0"/>
              </a:rPr>
              <a:t> </a:t>
            </a:r>
          </a:p>
          <a:p>
            <a:pPr marL="0" marR="0" indent="0" algn="l">
              <a:lnSpc>
                <a:spcPct val="119000"/>
              </a:lnSpc>
              <a:spcBef>
                <a:spcPts val="0"/>
              </a:spcBef>
              <a:spcAft>
                <a:spcPts val="0"/>
              </a:spcAft>
            </a:pPr>
            <a:endParaRPr lang="en-US" sz="1800" kern="1400" dirty="0">
              <a:ln>
                <a:noFill/>
              </a:ln>
              <a:effectLst/>
              <a:latin typeface="Calibri" panose="020F0502020204030204" pitchFamily="34" charset="0"/>
            </a:endParaRPr>
          </a:p>
          <a:p>
            <a:pPr marL="0" marR="0" indent="0" algn="l">
              <a:lnSpc>
                <a:spcPct val="119000"/>
              </a:lnSpc>
              <a:spcBef>
                <a:spcPts val="0"/>
              </a:spcBef>
              <a:spcAft>
                <a:spcPts val="600"/>
              </a:spcAft>
            </a:pPr>
            <a:r>
              <a:rPr lang="en-US" sz="1400" kern="1400" dirty="0">
                <a:ln>
                  <a:noFill/>
                </a:ln>
                <a:solidFill>
                  <a:srgbClr val="000000"/>
                </a:solidFill>
                <a:effectLst/>
                <a:latin typeface="Calibri" panose="020F0502020204030204" pitchFamily="34" charset="0"/>
              </a:rPr>
              <a:t> </a:t>
            </a:r>
          </a:p>
        </p:txBody>
      </p:sp>
    </p:spTree>
    <p:extLst>
      <p:ext uri="{BB962C8B-B14F-4D97-AF65-F5344CB8AC3E}">
        <p14:creationId xmlns:p14="http://schemas.microsoft.com/office/powerpoint/2010/main" val="9665567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B2D66D-4616-4602-9E85-7EFBFBB26325}"/>
              </a:ext>
            </a:extLst>
          </p:cNvPr>
          <p:cNvSpPr txBox="1"/>
          <p:nvPr/>
        </p:nvSpPr>
        <p:spPr>
          <a:xfrm>
            <a:off x="1022684" y="299763"/>
            <a:ext cx="9420727" cy="707578"/>
          </a:xfrm>
          <a:prstGeom prst="rect">
            <a:avLst/>
          </a:prstGeom>
          <a:noFill/>
        </p:spPr>
        <p:txBody>
          <a:bodyPr wrap="square" rtlCol="0" anchor="t">
            <a:noAutofit/>
          </a:bodyPr>
          <a:lstStyle/>
          <a:p>
            <a:r>
              <a:rPr lang="en-US" sz="4400" b="1" dirty="0">
                <a:ln>
                  <a:solidFill>
                    <a:schemeClr val="tx1"/>
                  </a:solidFill>
                </a:ln>
                <a:solidFill>
                  <a:srgbClr val="FFFF00"/>
                </a:solidFill>
                <a:latin typeface="Knights Quest" panose="00000400000000000000" pitchFamily="2" charset="0"/>
                <a:cs typeface="Arial"/>
              </a:rPr>
              <a:t>What should you do now?</a:t>
            </a:r>
            <a:endParaRPr lang="en-US" dirty="0">
              <a:ln>
                <a:solidFill>
                  <a:schemeClr val="tx1"/>
                </a:solidFill>
              </a:ln>
              <a:solidFill>
                <a:srgbClr val="FFFF00"/>
              </a:solidFill>
              <a:latin typeface="Knights Quest" panose="00000400000000000000" pitchFamily="2" charset="0"/>
            </a:endParaRPr>
          </a:p>
        </p:txBody>
      </p:sp>
      <p:sp>
        <p:nvSpPr>
          <p:cNvPr id="8" name="Text Placeholder 3">
            <a:extLst>
              <a:ext uri="{FF2B5EF4-FFF2-40B4-BE49-F238E27FC236}">
                <a16:creationId xmlns:a16="http://schemas.microsoft.com/office/drawing/2014/main" id="{3309E78D-1778-4AC6-A3C0-EACEB5B9F1C9}"/>
              </a:ext>
            </a:extLst>
          </p:cNvPr>
          <p:cNvSpPr txBox="1">
            <a:spLocks/>
          </p:cNvSpPr>
          <p:nvPr/>
        </p:nvSpPr>
        <p:spPr>
          <a:xfrm>
            <a:off x="830179" y="2101168"/>
            <a:ext cx="10623883" cy="3117218"/>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600"/>
              </a:spcBef>
            </a:pPr>
            <a:r>
              <a:rPr lang="en-US" b="1" dirty="0">
                <a:latin typeface="Arial" panose="020B0604020202020204" pitchFamily="34" charset="0"/>
                <a:cs typeface="Arial" panose="020B0604020202020204" pitchFamily="34" charset="0"/>
              </a:rPr>
              <a:t>Attend a Trails End Webinar</a:t>
            </a:r>
          </a:p>
          <a:p>
            <a:pPr>
              <a:spcBef>
                <a:spcPts val="1600"/>
              </a:spcBef>
            </a:pPr>
            <a:r>
              <a:rPr lang="en-US" b="1" dirty="0">
                <a:latin typeface="Arial" panose="020B0604020202020204" pitchFamily="34" charset="0"/>
                <a:cs typeface="Arial" panose="020B0604020202020204" pitchFamily="34" charset="0"/>
              </a:rPr>
              <a:t>Survey your Scout parents to get a feel if they will sell</a:t>
            </a:r>
          </a:p>
          <a:p>
            <a:pPr>
              <a:spcBef>
                <a:spcPts val="1600"/>
              </a:spcBef>
            </a:pPr>
            <a:r>
              <a:rPr lang="en-US" b="1" dirty="0">
                <a:latin typeface="Arial" panose="020B0604020202020204" pitchFamily="34" charset="0"/>
                <a:cs typeface="Arial" panose="020B0604020202020204" pitchFamily="34" charset="0"/>
              </a:rPr>
              <a:t>Log into the leader portal at </a:t>
            </a:r>
            <a:r>
              <a:rPr lang="en-US" b="1"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www.trails-end.com</a:t>
            </a:r>
            <a:endParaRPr lang="en-US" b="1" dirty="0">
              <a:latin typeface="Arial" panose="020B0604020202020204" pitchFamily="34" charset="0"/>
              <a:cs typeface="Arial" panose="020B0604020202020204" pitchFamily="34" charset="0"/>
            </a:endParaRPr>
          </a:p>
          <a:p>
            <a:pPr>
              <a:spcBef>
                <a:spcPts val="1600"/>
              </a:spcBef>
            </a:pPr>
            <a:r>
              <a:rPr lang="en-US" b="1" dirty="0">
                <a:latin typeface="Arial" panose="020B0604020202020204" pitchFamily="34" charset="0"/>
                <a:cs typeface="Arial" panose="020B0604020202020204" pitchFamily="34" charset="0"/>
              </a:rPr>
              <a:t>Create a storefront plan</a:t>
            </a:r>
          </a:p>
          <a:p>
            <a:pPr>
              <a:spcBef>
                <a:spcPts val="1600"/>
              </a:spcBef>
            </a:pPr>
            <a:r>
              <a:rPr lang="en-US" b="1" dirty="0">
                <a:latin typeface="Arial" panose="020B0604020202020204" pitchFamily="34" charset="0"/>
                <a:cs typeface="Arial" panose="020B0604020202020204" pitchFamily="34" charset="0"/>
              </a:rPr>
              <a:t>Start planning your order</a:t>
            </a:r>
          </a:p>
          <a:p>
            <a:pPr>
              <a:spcBef>
                <a:spcPts val="1600"/>
              </a:spcBef>
            </a:pPr>
            <a:endParaRPr lang="en-US" sz="2000" b="1" dirty="0">
              <a:solidFill>
                <a:srgbClr val="C00000"/>
              </a:solidFill>
              <a:latin typeface="Arial" panose="020B0604020202020204" pitchFamily="34" charset="0"/>
              <a:cs typeface="Arial" panose="020B0604020202020204" pitchFamily="34" charset="0"/>
            </a:endParaRPr>
          </a:p>
          <a:p>
            <a:pPr marL="0" indent="0">
              <a:spcBef>
                <a:spcPts val="1600"/>
              </a:spcBef>
              <a:buNone/>
            </a:pPr>
            <a:r>
              <a:rPr lang="en-US" sz="2400" b="1" dirty="0">
                <a:latin typeface="Arial" panose="020B0604020202020204" pitchFamily="34" charset="0"/>
                <a:cs typeface="Arial" panose="020B0604020202020204" pitchFamily="34" charset="0"/>
              </a:rPr>
              <a:t>If you don’t have a working login/password, email popcorn@northernstar.org, make sure to include your Unit and Name. </a:t>
            </a:r>
          </a:p>
          <a:p>
            <a:pPr marL="0" indent="0">
              <a:spcBef>
                <a:spcPts val="1600"/>
              </a:spcBef>
              <a:buNone/>
            </a:pPr>
            <a:endParaRPr lang="en-US" sz="2400" dirty="0">
              <a:ln>
                <a:solidFill>
                  <a:srgbClr val="FFFF00"/>
                </a:solidFill>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83836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Line"/>
          <p:cNvSpPr/>
          <p:nvPr/>
        </p:nvSpPr>
        <p:spPr>
          <a:xfrm flipV="1">
            <a:off x="4177072" y="1918610"/>
            <a:ext cx="1" cy="3929206"/>
          </a:xfrm>
          <a:prstGeom prst="line">
            <a:avLst/>
          </a:prstGeom>
          <a:ln w="63500">
            <a:solidFill>
              <a:srgbClr val="D02D2B"/>
            </a:solidFill>
            <a:custDash>
              <a:ds d="200000" sp="200000"/>
            </a:custDash>
            <a:miter lim="400000"/>
          </a:ln>
        </p:spPr>
        <p:txBody>
          <a:bodyPr lIns="25400" tIns="25400" rIns="25400" bIns="25400" anchor="ctr"/>
          <a:lstStyle/>
          <a:p>
            <a:endParaRPr sz="900"/>
          </a:p>
        </p:txBody>
      </p:sp>
      <p:sp>
        <p:nvSpPr>
          <p:cNvPr id="237" name="Header…"/>
          <p:cNvSpPr txBox="1"/>
          <p:nvPr/>
        </p:nvSpPr>
        <p:spPr>
          <a:xfrm>
            <a:off x="4647633" y="4222110"/>
            <a:ext cx="2971800" cy="182101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chor="ctr">
            <a:spAutoFit/>
          </a:bodyPr>
          <a:lstStyle/>
          <a:p>
            <a:pPr>
              <a:spcAft>
                <a:spcPts val="900"/>
              </a:spcAft>
              <a:defRPr sz="5500">
                <a:solidFill>
                  <a:srgbClr val="D02D2B"/>
                </a:solidFill>
                <a:latin typeface="General Sans Regular"/>
                <a:ea typeface="General Sans Regular"/>
                <a:cs typeface="General Sans Regular"/>
                <a:sym typeface="General Sans Regular"/>
              </a:defRPr>
            </a:pPr>
            <a:r>
              <a:rPr lang="en-US" sz="2750" b="1" dirty="0">
                <a:latin typeface="General Sans Semibold"/>
                <a:ea typeface="General Sans Semibold"/>
                <a:cs typeface="General Sans Semibold"/>
                <a:sym typeface="General Sans Semibold"/>
              </a:rPr>
              <a:t>Facebook Group</a:t>
            </a:r>
          </a:p>
          <a:p>
            <a:pPr defTabSz="1219169" hangingPunct="0">
              <a:defRPr sz="4000">
                <a:solidFill>
                  <a:srgbClr val="001F38"/>
                </a:solidFill>
                <a:latin typeface="General Sans Regular"/>
                <a:ea typeface="General Sans Regular"/>
                <a:cs typeface="General Sans Regular"/>
                <a:sym typeface="General Sans Regular"/>
              </a:defRPr>
            </a:pPr>
            <a:r>
              <a:rPr lang="en-US" sz="2000" kern="0" dirty="0">
                <a:solidFill>
                  <a:srgbClr val="001F38"/>
                </a:solidFill>
                <a:latin typeface="General Sans Regular"/>
                <a:sym typeface="General Sans Regular"/>
              </a:rPr>
              <a:t>Join Trail’s End Popcorn Community for best practices, support, news, and answers to questions.</a:t>
            </a:r>
          </a:p>
        </p:txBody>
      </p:sp>
      <p:sp>
        <p:nvSpPr>
          <p:cNvPr id="238" name="Header…"/>
          <p:cNvSpPr txBox="1"/>
          <p:nvPr/>
        </p:nvSpPr>
        <p:spPr>
          <a:xfrm>
            <a:off x="667703" y="1337188"/>
            <a:ext cx="3038807" cy="151323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p>
            <a:pPr>
              <a:spcAft>
                <a:spcPts val="900"/>
              </a:spcAft>
              <a:defRPr sz="5500">
                <a:solidFill>
                  <a:srgbClr val="D02D2B"/>
                </a:solidFill>
                <a:latin typeface="General Sans Regular"/>
                <a:ea typeface="General Sans Regular"/>
                <a:cs typeface="General Sans Regular"/>
                <a:sym typeface="General Sans Regular"/>
              </a:defRPr>
            </a:pPr>
            <a:r>
              <a:rPr lang="en-US" sz="2750" b="1" dirty="0">
                <a:latin typeface="General Sans Semibold"/>
                <a:ea typeface="General Sans Semibold"/>
                <a:cs typeface="General Sans Semibold"/>
                <a:sym typeface="General Sans Semibold"/>
              </a:rPr>
              <a:t>Trail’s End Support</a:t>
            </a:r>
            <a:endParaRPr sz="2750" b="1" dirty="0">
              <a:latin typeface="General Sans Semibold"/>
              <a:ea typeface="General Sans Semibold"/>
              <a:cs typeface="General Sans Semibold"/>
              <a:sym typeface="General Sans Semibold"/>
            </a:endParaRPr>
          </a:p>
          <a:p>
            <a:pPr>
              <a:defRPr sz="4000">
                <a:solidFill>
                  <a:srgbClr val="001F38"/>
                </a:solidFill>
                <a:latin typeface="General Sans Regular"/>
                <a:ea typeface="General Sans Regular"/>
                <a:cs typeface="General Sans Regular"/>
                <a:sym typeface="General Sans Regular"/>
              </a:defRPr>
            </a:pPr>
            <a:r>
              <a:rPr lang="en-US" sz="2000" dirty="0"/>
              <a:t>Visit our FAQ page for answers to commonly asked questions &amp; to open a ticket.</a:t>
            </a:r>
            <a:endParaRPr sz="2000" dirty="0"/>
          </a:p>
        </p:txBody>
      </p:sp>
      <p:sp>
        <p:nvSpPr>
          <p:cNvPr id="239" name="Line"/>
          <p:cNvSpPr/>
          <p:nvPr/>
        </p:nvSpPr>
        <p:spPr>
          <a:xfrm flipV="1">
            <a:off x="8081937" y="1918610"/>
            <a:ext cx="1" cy="3929206"/>
          </a:xfrm>
          <a:prstGeom prst="line">
            <a:avLst/>
          </a:prstGeom>
          <a:ln w="63500">
            <a:solidFill>
              <a:srgbClr val="D02D2B"/>
            </a:solidFill>
            <a:custDash>
              <a:ds d="200000" sp="200000"/>
            </a:custDash>
            <a:miter lim="400000"/>
          </a:ln>
        </p:spPr>
        <p:txBody>
          <a:bodyPr lIns="25400" tIns="25400" rIns="25400" bIns="25400" anchor="ctr"/>
          <a:lstStyle/>
          <a:p>
            <a:endParaRPr sz="900"/>
          </a:p>
        </p:txBody>
      </p:sp>
      <p:sp>
        <p:nvSpPr>
          <p:cNvPr id="3" name="Header">
            <a:extLst>
              <a:ext uri="{FF2B5EF4-FFF2-40B4-BE49-F238E27FC236}">
                <a16:creationId xmlns:a16="http://schemas.microsoft.com/office/drawing/2014/main" id="{C3DA583F-A9D0-7DAD-3473-D71F81588F9C}"/>
              </a:ext>
            </a:extLst>
          </p:cNvPr>
          <p:cNvSpPr txBox="1"/>
          <p:nvPr/>
        </p:nvSpPr>
        <p:spPr>
          <a:xfrm>
            <a:off x="644863" y="312180"/>
            <a:ext cx="8499137" cy="72840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defRPr sz="6800">
                <a:solidFill>
                  <a:srgbClr val="FFFFFF"/>
                </a:solidFill>
                <a:latin typeface="Cralter Sans Rough"/>
                <a:ea typeface="Cralter Sans Rough"/>
                <a:cs typeface="Cralter Sans Rough"/>
                <a:sym typeface="Cralter Sans Rough"/>
              </a:defRPr>
            </a:lvl1pPr>
          </a:lstStyle>
          <a:p>
            <a:pPr algn="l"/>
            <a:r>
              <a:rPr lang="en-US" sz="4400" dirty="0">
                <a:ln>
                  <a:solidFill>
                    <a:schemeClr val="tx1"/>
                  </a:solidFill>
                </a:ln>
                <a:solidFill>
                  <a:srgbClr val="FFFF00"/>
                </a:solidFill>
                <a:latin typeface="Knights Quest" panose="00000400000000000000" pitchFamily="2" charset="0"/>
              </a:rPr>
              <a:t>Support</a:t>
            </a:r>
            <a:endParaRPr sz="4400" dirty="0">
              <a:ln>
                <a:solidFill>
                  <a:schemeClr val="tx1"/>
                </a:solidFill>
              </a:ln>
              <a:solidFill>
                <a:srgbClr val="FFFF00"/>
              </a:solidFill>
              <a:latin typeface="Knights Quest" panose="00000400000000000000" pitchFamily="2" charset="0"/>
            </a:endParaRPr>
          </a:p>
        </p:txBody>
      </p:sp>
      <p:sp>
        <p:nvSpPr>
          <p:cNvPr id="7" name="Header…">
            <a:extLst>
              <a:ext uri="{FF2B5EF4-FFF2-40B4-BE49-F238E27FC236}">
                <a16:creationId xmlns:a16="http://schemas.microsoft.com/office/drawing/2014/main" id="{C4ED2D65-0589-D7FA-C848-DDD7C3F4F3D5}"/>
              </a:ext>
            </a:extLst>
          </p:cNvPr>
          <p:cNvSpPr txBox="1"/>
          <p:nvPr/>
        </p:nvSpPr>
        <p:spPr>
          <a:xfrm>
            <a:off x="8258917" y="1337188"/>
            <a:ext cx="3933083" cy="465255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p>
            <a:pPr>
              <a:spcAft>
                <a:spcPts val="900"/>
              </a:spcAft>
              <a:defRPr sz="5500">
                <a:solidFill>
                  <a:srgbClr val="D02D2B"/>
                </a:solidFill>
                <a:latin typeface="General Sans Regular"/>
                <a:ea typeface="General Sans Regular"/>
                <a:cs typeface="General Sans Regular"/>
                <a:sym typeface="General Sans Regular"/>
              </a:defRPr>
            </a:pPr>
            <a:r>
              <a:rPr lang="en-US" sz="2750" b="1" dirty="0">
                <a:latin typeface="General Sans Semibold"/>
                <a:ea typeface="General Sans Semibold"/>
                <a:cs typeface="General Sans Semibold"/>
                <a:sym typeface="General Sans Semibold"/>
              </a:rPr>
              <a:t>Council Support</a:t>
            </a:r>
            <a:endParaRPr sz="2750" b="1" dirty="0">
              <a:latin typeface="General Sans Semibold"/>
              <a:ea typeface="General Sans Semibold"/>
              <a:cs typeface="General Sans Semibold"/>
              <a:sym typeface="General Sans Semibold"/>
            </a:endParaRPr>
          </a:p>
          <a:p>
            <a:pPr algn="l">
              <a:defRPr sz="4000">
                <a:solidFill>
                  <a:srgbClr val="001F38"/>
                </a:solidFill>
                <a:latin typeface="General Sans Regular"/>
                <a:ea typeface="General Sans Regular"/>
                <a:cs typeface="General Sans Regular"/>
                <a:sym typeface="General Sans Regular"/>
              </a:defRPr>
            </a:pPr>
            <a:r>
              <a:rPr lang="en-US" sz="2400" dirty="0"/>
              <a:t>Bill Anderson-Horecka</a:t>
            </a: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400" dirty="0"/>
              <a:t>Billa-h@northernstar.org</a:t>
            </a: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400" dirty="0"/>
              <a:t>612-261-2405</a:t>
            </a:r>
          </a:p>
          <a:p>
            <a:pPr algn="l">
              <a:defRPr sz="4000">
                <a:solidFill>
                  <a:srgbClr val="001F38"/>
                </a:solidFill>
                <a:latin typeface="General Sans Regular"/>
                <a:ea typeface="General Sans Regular"/>
                <a:cs typeface="General Sans Regular"/>
                <a:sym typeface="General Sans Regular"/>
              </a:defRPr>
            </a:pPr>
            <a:endParaRPr lang="en-US" sz="2400" dirty="0"/>
          </a:p>
          <a:p>
            <a:pPr algn="l">
              <a:defRPr sz="4000">
                <a:solidFill>
                  <a:srgbClr val="001F38"/>
                </a:solidFill>
                <a:latin typeface="General Sans Regular"/>
                <a:ea typeface="General Sans Regular"/>
                <a:cs typeface="General Sans Regular"/>
                <a:sym typeface="General Sans Regular"/>
              </a:defRPr>
            </a:pPr>
            <a:endParaRPr lang="en-US" sz="2400" dirty="0"/>
          </a:p>
          <a:p>
            <a:pPr algn="l">
              <a:defRPr sz="4000">
                <a:solidFill>
                  <a:srgbClr val="001F38"/>
                </a:solidFill>
                <a:latin typeface="General Sans Regular"/>
                <a:ea typeface="General Sans Regular"/>
                <a:cs typeface="General Sans Regular"/>
                <a:sym typeface="General Sans Regular"/>
              </a:defRPr>
            </a:pPr>
            <a:r>
              <a:rPr lang="en-US" sz="2400" dirty="0"/>
              <a:t>Becki Whitaker</a:t>
            </a: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400" dirty="0"/>
              <a:t>Bwhitaker@northernstar.org</a:t>
            </a: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400" dirty="0"/>
              <a:t>612-261-2403</a:t>
            </a:r>
          </a:p>
          <a:p>
            <a:pPr algn="l">
              <a:defRPr sz="4000">
                <a:solidFill>
                  <a:srgbClr val="001F38"/>
                </a:solidFill>
                <a:latin typeface="General Sans Regular"/>
                <a:ea typeface="General Sans Regular"/>
                <a:cs typeface="General Sans Regular"/>
                <a:sym typeface="General Sans Regular"/>
              </a:defRPr>
            </a:pPr>
            <a:endParaRPr lang="en-US" sz="2400" dirty="0"/>
          </a:p>
          <a:p>
            <a:pPr algn="l">
              <a:defRPr sz="4000">
                <a:solidFill>
                  <a:srgbClr val="001F38"/>
                </a:solidFill>
                <a:latin typeface="General Sans Regular"/>
                <a:ea typeface="General Sans Regular"/>
                <a:cs typeface="General Sans Regular"/>
                <a:sym typeface="General Sans Regular"/>
              </a:defRPr>
            </a:pPr>
            <a:r>
              <a:rPr lang="en-US" sz="2400" dirty="0"/>
              <a:t>Popcorn Page:</a:t>
            </a:r>
          </a:p>
          <a:p>
            <a:pPr algn="l">
              <a:defRPr sz="4000">
                <a:solidFill>
                  <a:srgbClr val="001F38"/>
                </a:solidFill>
                <a:latin typeface="General Sans Regular"/>
                <a:ea typeface="General Sans Regular"/>
                <a:cs typeface="General Sans Regular"/>
                <a:sym typeface="General Sans Regular"/>
              </a:defRPr>
            </a:pPr>
            <a:r>
              <a:rPr lang="en-US" sz="2400" dirty="0"/>
              <a:t>www.buyscoutpopcorn.com</a:t>
            </a:r>
          </a:p>
        </p:txBody>
      </p:sp>
      <p:pic>
        <p:nvPicPr>
          <p:cNvPr id="9" name="Picture 8" descr="A qr code with a white background&#10;&#10;Description automatically generated">
            <a:extLst>
              <a:ext uri="{FF2B5EF4-FFF2-40B4-BE49-F238E27FC236}">
                <a16:creationId xmlns:a16="http://schemas.microsoft.com/office/drawing/2014/main" id="{1EF4C2A2-3E53-8E1C-9568-06FC085C8A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761" y="3004311"/>
            <a:ext cx="2693686" cy="2693686"/>
          </a:xfrm>
          <a:prstGeom prst="rect">
            <a:avLst/>
          </a:prstGeom>
        </p:spPr>
      </p:pic>
      <p:pic>
        <p:nvPicPr>
          <p:cNvPr id="11" name="Picture 10" descr="A qr code with a white background&#10;&#10;Description automatically generated">
            <a:extLst>
              <a:ext uri="{FF2B5EF4-FFF2-40B4-BE49-F238E27FC236}">
                <a16:creationId xmlns:a16="http://schemas.microsoft.com/office/drawing/2014/main" id="{5D52F45C-7DFC-7F0F-8130-72FD68AF38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9546" y="1539002"/>
            <a:ext cx="2692908" cy="2692908"/>
          </a:xfrm>
          <a:prstGeom prst="rect">
            <a:avLst/>
          </a:prstGeom>
        </p:spPr>
      </p:pic>
      <p:sp>
        <p:nvSpPr>
          <p:cNvPr id="4" name="TextBox 3">
            <a:extLst>
              <a:ext uri="{FF2B5EF4-FFF2-40B4-BE49-F238E27FC236}">
                <a16:creationId xmlns:a16="http://schemas.microsoft.com/office/drawing/2014/main" id="{BCDAAD69-1929-B009-D8D8-478F98214D16}"/>
              </a:ext>
            </a:extLst>
          </p:cNvPr>
          <p:cNvSpPr txBox="1"/>
          <p:nvPr/>
        </p:nvSpPr>
        <p:spPr>
          <a:xfrm>
            <a:off x="453165" y="5710656"/>
            <a:ext cx="3656898" cy="400110"/>
          </a:xfrm>
          <a:prstGeom prst="rect">
            <a:avLst/>
          </a:prstGeom>
          <a:noFill/>
        </p:spPr>
        <p:txBody>
          <a:bodyPr wrap="square">
            <a:spAutoFit/>
          </a:bodyPr>
          <a:lstStyle/>
          <a:p>
            <a:pPr algn="l">
              <a:defRPr sz="4000">
                <a:solidFill>
                  <a:srgbClr val="001F38"/>
                </a:solidFill>
                <a:latin typeface="General Sans Regular"/>
                <a:ea typeface="General Sans Regular"/>
                <a:cs typeface="General Sans Regular"/>
                <a:sym typeface="General Sans Regular"/>
              </a:defRPr>
            </a:pPr>
            <a:r>
              <a:rPr lang="en-US" sz="2000" dirty="0"/>
              <a:t>Email: </a:t>
            </a:r>
            <a:r>
              <a:rPr lang="en-US" sz="2000" dirty="0">
                <a:hlinkClick r:id="rId4"/>
              </a:rPr>
              <a:t>support@trails-end.com</a:t>
            </a:r>
            <a:endParaRPr lang="en-US" sz="2000" dirty="0"/>
          </a:p>
        </p:txBody>
      </p:sp>
    </p:spTree>
    <p:extLst>
      <p:ext uri="{BB962C8B-B14F-4D97-AF65-F5344CB8AC3E}">
        <p14:creationId xmlns:p14="http://schemas.microsoft.com/office/powerpoint/2010/main" val="70850360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ack and white target with a red arrow&#10;&#10;Description automatically generated">
            <a:extLst>
              <a:ext uri="{FF2B5EF4-FFF2-40B4-BE49-F238E27FC236}">
                <a16:creationId xmlns:a16="http://schemas.microsoft.com/office/drawing/2014/main" id="{B4DD7882-EEFB-7ABC-E0F0-BF89416DC11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3048" y="1393691"/>
            <a:ext cx="11445904" cy="2870200"/>
          </a:xfrm>
          <a:prstGeom prst="rect">
            <a:avLst/>
          </a:prstGeom>
        </p:spPr>
      </p:pic>
      <p:sp>
        <p:nvSpPr>
          <p:cNvPr id="7" name="TextBox 6">
            <a:extLst>
              <a:ext uri="{FF2B5EF4-FFF2-40B4-BE49-F238E27FC236}">
                <a16:creationId xmlns:a16="http://schemas.microsoft.com/office/drawing/2014/main" id="{DD7F5091-D368-8CA5-4A2B-BAB5B679B9EA}"/>
              </a:ext>
            </a:extLst>
          </p:cNvPr>
          <p:cNvSpPr txBox="1"/>
          <p:nvPr/>
        </p:nvSpPr>
        <p:spPr>
          <a:xfrm>
            <a:off x="1454189" y="4283769"/>
            <a:ext cx="4399960" cy="2339102"/>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defTabSz="457200">
              <a:spcAft>
                <a:spcPts val="600"/>
              </a:spcAft>
            </a:pPr>
            <a:r>
              <a:rPr lang="en-US" sz="2400" b="1">
                <a:solidFill>
                  <a:srgbClr val="D02D2B"/>
                </a:solidFill>
                <a:latin typeface="General Sans Semibold"/>
              </a:rPr>
              <a:t>Benefits for Scouts</a:t>
            </a:r>
          </a:p>
          <a:p>
            <a:pPr marL="142875" indent="-142875" defTabSz="457200">
              <a:buFont typeface="Arial,Sans-Serif"/>
              <a:buChar char="•"/>
            </a:pPr>
            <a:r>
              <a:rPr lang="en-US" sz="2000">
                <a:solidFill>
                  <a:prstClr val="black"/>
                </a:solidFill>
                <a:latin typeface="Calibri" panose="020F0502020204030204"/>
                <a:cs typeface="Arial"/>
              </a:rPr>
              <a:t>Personal growth program that can be applied to advancement opportunities and service projects. </a:t>
            </a:r>
            <a:endParaRPr lang="en-US" sz="2000">
              <a:solidFill>
                <a:prstClr val="black"/>
              </a:solidFill>
              <a:latin typeface="Calibri" panose="020F0502020204030204"/>
              <a:ea typeface="Calibri" panose="020F0502020204030204"/>
              <a:cs typeface="Calibri" panose="020F0502020204030204"/>
            </a:endParaRPr>
          </a:p>
          <a:p>
            <a:pPr marL="142875" indent="-142875" defTabSz="457200">
              <a:buFont typeface="Arial,Sans-Serif"/>
              <a:buChar char="•"/>
            </a:pPr>
            <a:r>
              <a:rPr lang="en-US" sz="2000">
                <a:solidFill>
                  <a:prstClr val="black"/>
                </a:solidFill>
                <a:latin typeface="Calibri" panose="020F0502020204030204"/>
                <a:cs typeface="Arial"/>
              </a:rPr>
              <a:t>Earn Amazon eGift Cards</a:t>
            </a:r>
            <a:endParaRPr lang="en-US" sz="2000">
              <a:solidFill>
                <a:prstClr val="black"/>
              </a:solidFill>
              <a:latin typeface="Calibri" panose="020F0502020204030204"/>
              <a:ea typeface="Calibri" panose="020F0502020204030204"/>
              <a:cs typeface="Calibri" panose="020F0502020204030204"/>
            </a:endParaRPr>
          </a:p>
          <a:p>
            <a:pPr marL="371475" lvl="1" indent="-142875" defTabSz="457200">
              <a:buFont typeface="Arial,Sans-Serif"/>
              <a:buChar char="•"/>
            </a:pPr>
            <a:r>
              <a:rPr lang="en-US" sz="2000">
                <a:solidFill>
                  <a:prstClr val="black"/>
                </a:solidFill>
                <a:latin typeface="Calibri" panose="020F0502020204030204"/>
                <a:cs typeface="Arial"/>
              </a:rPr>
              <a:t>Millions of prize choices</a:t>
            </a:r>
          </a:p>
          <a:p>
            <a:pPr marL="371475" lvl="1" indent="-142875" defTabSz="457200">
              <a:buFont typeface="Arial,Sans-Serif"/>
              <a:buChar char="•"/>
            </a:pPr>
            <a:r>
              <a:rPr lang="en-US" sz="2000">
                <a:solidFill>
                  <a:prstClr val="black"/>
                </a:solidFill>
                <a:latin typeface="Calibri" panose="020F0502020204030204"/>
                <a:cs typeface="Arial"/>
              </a:rPr>
              <a:t>Scouts choose the prizes they </a:t>
            </a:r>
            <a:r>
              <a:rPr lang="en-US" sz="2000" i="1">
                <a:solidFill>
                  <a:prstClr val="black"/>
                </a:solidFill>
                <a:latin typeface="Calibri" panose="020F0502020204030204"/>
                <a:cs typeface="Arial"/>
              </a:rPr>
              <a:t>want</a:t>
            </a:r>
            <a:endParaRPr lang="en-US" sz="2000">
              <a:solidFill>
                <a:prstClr val="black"/>
              </a:solidFill>
              <a:latin typeface="Calibri" panose="020F0502020204030204"/>
            </a:endParaRPr>
          </a:p>
        </p:txBody>
      </p:sp>
      <p:sp>
        <p:nvSpPr>
          <p:cNvPr id="8" name="TextBox 7">
            <a:extLst>
              <a:ext uri="{FF2B5EF4-FFF2-40B4-BE49-F238E27FC236}">
                <a16:creationId xmlns:a16="http://schemas.microsoft.com/office/drawing/2014/main" id="{5F36E750-F909-33E7-145E-A9BB3DDF2FC7}"/>
              </a:ext>
            </a:extLst>
          </p:cNvPr>
          <p:cNvSpPr txBox="1"/>
          <p:nvPr/>
        </p:nvSpPr>
        <p:spPr>
          <a:xfrm>
            <a:off x="6337853" y="4283773"/>
            <a:ext cx="4399959" cy="2339102"/>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defTabSz="457200">
              <a:spcAft>
                <a:spcPts val="600"/>
              </a:spcAft>
            </a:pPr>
            <a:r>
              <a:rPr lang="en-US" sz="2400" b="1">
                <a:solidFill>
                  <a:srgbClr val="D02D2B"/>
                </a:solidFill>
                <a:latin typeface="General Sans Semibold"/>
              </a:rPr>
              <a:t>Scouts Learn</a:t>
            </a:r>
          </a:p>
          <a:p>
            <a:pPr marL="142875" indent="-142875">
              <a:buFont typeface="Arial,Sans-Serif"/>
              <a:buChar char="•"/>
            </a:pPr>
            <a:r>
              <a:rPr lang="en-US" sz="2000">
                <a:solidFill>
                  <a:prstClr val="black"/>
                </a:solidFill>
                <a:latin typeface="Calibri" panose="020F0502020204030204" pitchFamily="34" charset="0"/>
                <a:ea typeface="Calibri" panose="020F0502020204030204" pitchFamily="34" charset="0"/>
                <a:cs typeface="Calibri" panose="020F0502020204030204" pitchFamily="34" charset="0"/>
              </a:rPr>
              <a:t>How to help others around them</a:t>
            </a:r>
          </a:p>
          <a:p>
            <a:pPr marL="142875" indent="-142875">
              <a:buFont typeface="Arial,Sans-Serif"/>
              <a:buChar char="•"/>
            </a:pPr>
            <a:r>
              <a:rPr lang="en-US" sz="2000">
                <a:solidFill>
                  <a:prstClr val="black"/>
                </a:solidFill>
                <a:latin typeface="Calibri" panose="020F0502020204030204" pitchFamily="34" charset="0"/>
                <a:ea typeface="Calibri" panose="020F0502020204030204" pitchFamily="34" charset="0"/>
                <a:cs typeface="Calibri" panose="020F0502020204030204" pitchFamily="34" charset="0"/>
              </a:rPr>
              <a:t>Public speaking &amp; math skills </a:t>
            </a:r>
          </a:p>
          <a:p>
            <a:pPr marL="142875" indent="-142875">
              <a:buFont typeface="Arial,Sans-Serif"/>
              <a:buChar char="•"/>
            </a:pPr>
            <a:r>
              <a:rPr lang="en-US" sz="2000">
                <a:solidFill>
                  <a:prstClr val="black"/>
                </a:solidFill>
                <a:latin typeface="Calibri" panose="020F0502020204030204" pitchFamily="34" charset="0"/>
                <a:ea typeface="Calibri" panose="020F0502020204030204" pitchFamily="34" charset="0"/>
                <a:cs typeface="Calibri" panose="020F0502020204030204" pitchFamily="34" charset="0"/>
              </a:rPr>
              <a:t>Salesmanship &amp; perseverance</a:t>
            </a:r>
          </a:p>
          <a:p>
            <a:pPr marL="142875" indent="-142875">
              <a:buFont typeface="Arial,Sans-Serif"/>
              <a:buChar char="•"/>
            </a:pPr>
            <a:r>
              <a:rPr lang="en-US" sz="2000">
                <a:solidFill>
                  <a:prstClr val="black"/>
                </a:solidFill>
                <a:latin typeface="Calibri" panose="020F0502020204030204" pitchFamily="34" charset="0"/>
                <a:ea typeface="Calibri" panose="020F0502020204030204" pitchFamily="34" charset="0"/>
                <a:cs typeface="Calibri" panose="020F0502020204030204" pitchFamily="34" charset="0"/>
              </a:rPr>
              <a:t>How to earn their own way</a:t>
            </a:r>
          </a:p>
          <a:p>
            <a:pPr marL="142875" indent="-142875">
              <a:buFont typeface="Arial,Sans-Serif"/>
              <a:buChar char="•"/>
            </a:pPr>
            <a:r>
              <a:rPr lang="en-US" sz="2000">
                <a:solidFill>
                  <a:prstClr val="black"/>
                </a:solidFill>
                <a:latin typeface="Calibri" panose="020F0502020204030204" pitchFamily="34" charset="0"/>
                <a:ea typeface="Calibri" panose="020F0502020204030204" pitchFamily="34" charset="0"/>
                <a:cs typeface="Calibri" panose="020F0502020204030204" pitchFamily="34" charset="0"/>
              </a:rPr>
              <a:t>The value of hard work</a:t>
            </a:r>
          </a:p>
          <a:p>
            <a:pPr marL="142875" indent="-142875">
              <a:buFont typeface="Arial,Sans-Serif"/>
              <a:buChar char="•"/>
            </a:pPr>
            <a:r>
              <a:rPr lang="en-US" sz="2000">
                <a:solidFill>
                  <a:prstClr val="black"/>
                </a:solidFill>
                <a:latin typeface="Calibri" panose="020F0502020204030204" pitchFamily="34" charset="0"/>
                <a:ea typeface="Calibri" panose="020F0502020204030204" pitchFamily="34" charset="0"/>
                <a:cs typeface="Calibri" panose="020F0502020204030204" pitchFamily="34" charset="0"/>
              </a:rPr>
              <a:t>How to handle rejection</a:t>
            </a:r>
          </a:p>
        </p:txBody>
      </p:sp>
      <p:sp>
        <p:nvSpPr>
          <p:cNvPr id="3" name="TextBox 2">
            <a:extLst>
              <a:ext uri="{FF2B5EF4-FFF2-40B4-BE49-F238E27FC236}">
                <a16:creationId xmlns:a16="http://schemas.microsoft.com/office/drawing/2014/main" id="{121665A8-621A-FB1E-7674-9A0E7B79E042}"/>
              </a:ext>
            </a:extLst>
          </p:cNvPr>
          <p:cNvSpPr txBox="1"/>
          <p:nvPr/>
        </p:nvSpPr>
        <p:spPr>
          <a:xfrm>
            <a:off x="977701" y="416007"/>
            <a:ext cx="10016199" cy="707578"/>
          </a:xfrm>
          <a:prstGeom prst="rect">
            <a:avLst/>
          </a:prstGeom>
          <a:noFill/>
        </p:spPr>
        <p:txBody>
          <a:bodyPr wrap="square" rtlCol="0" anchor="t">
            <a:noAutofit/>
          </a:bodyPr>
          <a:lstStyle/>
          <a:p>
            <a:r>
              <a:rPr lang="en-US" sz="4400" b="1" dirty="0">
                <a:ln>
                  <a:solidFill>
                    <a:schemeClr val="tx1"/>
                  </a:solidFill>
                </a:ln>
                <a:solidFill>
                  <a:srgbClr val="FFFF00"/>
                </a:solidFill>
                <a:latin typeface="Knights Quest" panose="00000400000000000000" pitchFamily="2" charset="0"/>
                <a:cs typeface="Arial"/>
              </a:rPr>
              <a:t>WHY do we sell Popcorn?</a:t>
            </a:r>
            <a:endParaRPr lang="en-US" dirty="0">
              <a:ln>
                <a:solidFill>
                  <a:schemeClr val="tx1"/>
                </a:solidFill>
              </a:ln>
              <a:solidFill>
                <a:srgbClr val="FFFF00"/>
              </a:solidFill>
              <a:latin typeface="Knights Quest" panose="00000400000000000000" pitchFamily="2" charset="0"/>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F44D72-59E2-4E3E-9406-AD03DFE3E3B8}"/>
              </a:ext>
            </a:extLst>
          </p:cNvPr>
          <p:cNvSpPr txBox="1"/>
          <p:nvPr/>
        </p:nvSpPr>
        <p:spPr>
          <a:xfrm>
            <a:off x="733925" y="299763"/>
            <a:ext cx="6598053" cy="707578"/>
          </a:xfrm>
          <a:prstGeom prst="rect">
            <a:avLst/>
          </a:prstGeom>
          <a:noFill/>
        </p:spPr>
        <p:txBody>
          <a:bodyPr wrap="square" rtlCol="0" anchor="t">
            <a:noAutofit/>
          </a:bodyPr>
          <a:lstStyle/>
          <a:p>
            <a:r>
              <a:rPr lang="en-US" sz="4400" b="1" dirty="0">
                <a:ln>
                  <a:solidFill>
                    <a:schemeClr val="tx1"/>
                  </a:solidFill>
                </a:ln>
                <a:solidFill>
                  <a:srgbClr val="FFFF00"/>
                </a:solidFill>
                <a:latin typeface="Knights Quest" panose="00000400000000000000" pitchFamily="2" charset="0"/>
                <a:cs typeface="Arial"/>
              </a:rPr>
              <a:t>Your Unit Earns</a:t>
            </a:r>
            <a:endParaRPr lang="en-US" dirty="0">
              <a:ln>
                <a:solidFill>
                  <a:schemeClr val="tx1"/>
                </a:solidFill>
              </a:ln>
              <a:solidFill>
                <a:srgbClr val="FFFF00"/>
              </a:solidFill>
              <a:latin typeface="Knights Quest" panose="00000400000000000000" pitchFamily="2" charset="0"/>
            </a:endParaRPr>
          </a:p>
        </p:txBody>
      </p:sp>
      <p:graphicFrame>
        <p:nvGraphicFramePr>
          <p:cNvPr id="5" name="Table 4">
            <a:extLst>
              <a:ext uri="{FF2B5EF4-FFF2-40B4-BE49-F238E27FC236}">
                <a16:creationId xmlns:a16="http://schemas.microsoft.com/office/drawing/2014/main" id="{2A630A37-93E4-48B2-9797-9095BA478753}"/>
              </a:ext>
            </a:extLst>
          </p:cNvPr>
          <p:cNvGraphicFramePr>
            <a:graphicFrameLocks noGrp="1"/>
          </p:cNvGraphicFramePr>
          <p:nvPr>
            <p:extLst>
              <p:ext uri="{D42A27DB-BD31-4B8C-83A1-F6EECF244321}">
                <p14:modId xmlns:p14="http://schemas.microsoft.com/office/powerpoint/2010/main" val="732172508"/>
              </p:ext>
            </p:extLst>
          </p:nvPr>
        </p:nvGraphicFramePr>
        <p:xfrm>
          <a:off x="234743" y="1905000"/>
          <a:ext cx="10588456" cy="3810000"/>
        </p:xfrm>
        <a:graphic>
          <a:graphicData uri="http://schemas.openxmlformats.org/drawingml/2006/table">
            <a:tbl>
              <a:tblPr firstRow="1" bandRow="1">
                <a:tableStyleId>{5C22544A-7EE6-4342-B048-85BDC9FD1C3A}</a:tableStyleId>
              </a:tblPr>
              <a:tblGrid>
                <a:gridCol w="5294228">
                  <a:extLst>
                    <a:ext uri="{9D8B030D-6E8A-4147-A177-3AD203B41FA5}">
                      <a16:colId xmlns:a16="http://schemas.microsoft.com/office/drawing/2014/main" val="3070390903"/>
                    </a:ext>
                  </a:extLst>
                </a:gridCol>
                <a:gridCol w="5294228">
                  <a:extLst>
                    <a:ext uri="{9D8B030D-6E8A-4147-A177-3AD203B41FA5}">
                      <a16:colId xmlns:a16="http://schemas.microsoft.com/office/drawing/2014/main" val="3107394895"/>
                    </a:ext>
                  </a:extLst>
                </a:gridCol>
              </a:tblGrid>
              <a:tr h="762000">
                <a:tc>
                  <a:txBody>
                    <a:bodyPr/>
                    <a:lstStyle/>
                    <a:p>
                      <a:pPr lvl="1" algn="l"/>
                      <a:r>
                        <a:rPr lang="en-US" sz="2400" u="sng" dirty="0">
                          <a:ln>
                            <a:noFill/>
                          </a:ln>
                          <a:solidFill>
                            <a:srgbClr val="00B0F0"/>
                          </a:solidFill>
                          <a:latin typeface="Arial Black" charset="0"/>
                          <a:ea typeface="Arial Black" charset="0"/>
                          <a:cs typeface="Arial Black" charset="0"/>
                        </a:rPr>
                        <a:t>Commission Type:</a:t>
                      </a:r>
                      <a:endParaRPr lang="en-US" sz="2000" u="sng" dirty="0">
                        <a:ln>
                          <a:noFill/>
                        </a:ln>
                        <a:solidFill>
                          <a:srgbClr val="00B0F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11" rtl="0" eaLnBrk="1" fontAlgn="auto" latinLnBrk="0" hangingPunct="1">
                        <a:lnSpc>
                          <a:spcPct val="100000"/>
                        </a:lnSpc>
                        <a:spcBef>
                          <a:spcPts val="0"/>
                        </a:spcBef>
                        <a:spcAft>
                          <a:spcPts val="0"/>
                        </a:spcAft>
                        <a:buClrTx/>
                        <a:buSzTx/>
                        <a:buFontTx/>
                        <a:buNone/>
                        <a:tabLst/>
                        <a:defRPr/>
                      </a:pPr>
                      <a:r>
                        <a:rPr lang="en-US" sz="2400" b="1" u="sng" kern="1200" dirty="0">
                          <a:ln>
                            <a:noFill/>
                          </a:ln>
                          <a:solidFill>
                            <a:srgbClr val="00B0F0"/>
                          </a:solidFill>
                          <a:latin typeface="Arial Black" charset="0"/>
                          <a:ea typeface="Arial Black" charset="0"/>
                          <a:cs typeface="Arial Black" charset="0"/>
                        </a:rPr>
                        <a:t>Commission Percentage:</a:t>
                      </a:r>
                      <a:endParaRPr lang="en-US" sz="2400" b="1" u="sng" kern="1200" dirty="0">
                        <a:ln>
                          <a:noFill/>
                        </a:ln>
                        <a:solidFill>
                          <a:srgbClr val="00B0F0"/>
                        </a:solidFill>
                        <a:latin typeface="Arial Black"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28202947"/>
                  </a:ext>
                </a:extLst>
              </a:tr>
              <a:tr h="762000">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800" dirty="0">
                          <a:ln>
                            <a:noFill/>
                          </a:ln>
                          <a:solidFill>
                            <a:srgbClr val="C00000"/>
                          </a:solidFill>
                          <a:latin typeface="Arial Black" charset="0"/>
                        </a:rPr>
                        <a:t>ONLINE DIRECT</a:t>
                      </a:r>
                      <a:r>
                        <a:rPr lang="en-US" sz="1800" dirty="0">
                          <a:ln>
                            <a:noFill/>
                          </a:ln>
                          <a:solidFill>
                            <a:srgbClr val="00B0F0"/>
                          </a:solidFill>
                          <a:latin typeface="Arial Black" charset="0"/>
                        </a:rPr>
                        <a:t>*</a:t>
                      </a:r>
                      <a:endParaRPr lang="en-US" sz="1800" dirty="0">
                        <a:ln>
                          <a:noFill/>
                        </a:ln>
                        <a:solidFill>
                          <a:srgbClr val="00B0F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11" rtl="0" eaLnBrk="1" fontAlgn="auto" latinLnBrk="0" hangingPunct="1">
                        <a:lnSpc>
                          <a:spcPct val="100000"/>
                        </a:lnSpc>
                        <a:spcBef>
                          <a:spcPts val="0"/>
                        </a:spcBef>
                        <a:spcAft>
                          <a:spcPts val="0"/>
                        </a:spcAft>
                        <a:buClrTx/>
                        <a:buSzTx/>
                        <a:buFontTx/>
                        <a:buNone/>
                        <a:tabLst/>
                        <a:defRPr/>
                      </a:pPr>
                      <a:r>
                        <a:rPr lang="en-US" sz="3600" b="1" kern="1200" dirty="0">
                          <a:ln>
                            <a:noFill/>
                          </a:ln>
                          <a:solidFill>
                            <a:srgbClr val="C00000"/>
                          </a:solidFill>
                          <a:latin typeface="Arial Black" charset="0"/>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3106255"/>
                  </a:ext>
                </a:extLst>
              </a:tr>
              <a:tr h="762000">
                <a:tc>
                  <a:txBody>
                    <a:bodyPr/>
                    <a:lstStyle/>
                    <a:p>
                      <a:pPr lvl="1" algn="l"/>
                      <a:r>
                        <a:rPr lang="en-US" sz="1800" dirty="0">
                          <a:ln>
                            <a:noFill/>
                          </a:ln>
                          <a:solidFill>
                            <a:srgbClr val="C00000"/>
                          </a:solidFill>
                          <a:latin typeface="Arial Black" charset="0"/>
                          <a:ea typeface="Arial Black" charset="0"/>
                          <a:cs typeface="Arial Black" charset="0"/>
                        </a:rPr>
                        <a:t>TRADITIONAL/WAGON/TAKE ORDER</a:t>
                      </a:r>
                      <a:endParaRPr lang="en-US" sz="1600" dirty="0">
                        <a:ln>
                          <a:noFill/>
                        </a:ln>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11" rtl="0" eaLnBrk="1" fontAlgn="auto" latinLnBrk="0" hangingPunct="1">
                        <a:lnSpc>
                          <a:spcPct val="100000"/>
                        </a:lnSpc>
                        <a:spcBef>
                          <a:spcPts val="0"/>
                        </a:spcBef>
                        <a:spcAft>
                          <a:spcPts val="0"/>
                        </a:spcAft>
                        <a:buClrTx/>
                        <a:buSzTx/>
                        <a:buFontTx/>
                        <a:buNone/>
                        <a:tabLst/>
                        <a:defRPr/>
                      </a:pPr>
                      <a:r>
                        <a:rPr lang="en-US" sz="3600" b="1" kern="1200" dirty="0">
                          <a:ln>
                            <a:noFill/>
                          </a:ln>
                          <a:solidFill>
                            <a:srgbClr val="C00000"/>
                          </a:solidFill>
                          <a:latin typeface="Arial Black" charset="0"/>
                          <a:ea typeface="Arial Black" charset="0"/>
                          <a:cs typeface="Arial Black" charset="0"/>
                        </a:rPr>
                        <a:t>32%</a:t>
                      </a:r>
                      <a:endParaRPr lang="en-US" sz="3600" b="1" kern="1200" dirty="0">
                        <a:ln>
                          <a:noFill/>
                        </a:ln>
                        <a:solidFill>
                          <a:srgbClr val="C00000"/>
                        </a:solidFill>
                        <a:latin typeface="Arial Black"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2163494"/>
                  </a:ext>
                </a:extLst>
              </a:tr>
              <a:tr h="762000">
                <a:tc>
                  <a:txBody>
                    <a:bodyPr/>
                    <a:lstStyle/>
                    <a:p>
                      <a:pPr lvl="2" algn="l"/>
                      <a:r>
                        <a:rPr lang="en-US" sz="1800" dirty="0">
                          <a:ln>
                            <a:noFill/>
                          </a:ln>
                          <a:solidFill>
                            <a:srgbClr val="C00000"/>
                          </a:solidFill>
                          <a:latin typeface="Arial Black" charset="0"/>
                          <a:ea typeface="Arial Black" charset="0"/>
                          <a:cs typeface="Arial Black" charset="0"/>
                        </a:rPr>
                        <a:t>Training Bonus</a:t>
                      </a:r>
                      <a:endParaRPr lang="en-US" sz="1600" dirty="0">
                        <a:ln>
                          <a:noFill/>
                        </a:ln>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11" rtl="0" eaLnBrk="1" fontAlgn="auto" latinLnBrk="0" hangingPunct="1">
                        <a:lnSpc>
                          <a:spcPct val="100000"/>
                        </a:lnSpc>
                        <a:spcBef>
                          <a:spcPts val="0"/>
                        </a:spcBef>
                        <a:spcAft>
                          <a:spcPts val="0"/>
                        </a:spcAft>
                        <a:buClrTx/>
                        <a:buSzTx/>
                        <a:buFontTx/>
                        <a:buNone/>
                        <a:tabLst/>
                        <a:defRPr/>
                      </a:pPr>
                      <a:r>
                        <a:rPr lang="en-US" sz="3600" b="1" kern="1200" dirty="0">
                          <a:ln>
                            <a:noFill/>
                          </a:ln>
                          <a:solidFill>
                            <a:srgbClr val="C00000"/>
                          </a:solidFill>
                          <a:latin typeface="Arial Black" charset="0"/>
                          <a:ea typeface="Arial Black" charset="0"/>
                          <a:cs typeface="Arial Black" charset="0"/>
                        </a:rPr>
                        <a:t>3%</a:t>
                      </a:r>
                      <a:endParaRPr lang="en-US" sz="3600" b="1" kern="1200" dirty="0">
                        <a:ln>
                          <a:noFill/>
                        </a:ln>
                        <a:solidFill>
                          <a:srgbClr val="C00000"/>
                        </a:solidFill>
                        <a:latin typeface="Arial Black"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64467336"/>
                  </a:ext>
                </a:extLst>
              </a:tr>
              <a:tr h="762000">
                <a:tc>
                  <a:txBody>
                    <a:bodyPr/>
                    <a:lstStyle/>
                    <a:p>
                      <a:pPr lvl="2" algn="l"/>
                      <a:r>
                        <a:rPr lang="en-US" sz="1800" dirty="0">
                          <a:ln>
                            <a:noFill/>
                          </a:ln>
                          <a:solidFill>
                            <a:srgbClr val="C00000"/>
                          </a:solidFill>
                          <a:latin typeface="Arial Black" charset="0"/>
                          <a:ea typeface="Arial Black" charset="0"/>
                          <a:cs typeface="Arial Black" charset="0"/>
                        </a:rPr>
                        <a:t>Cash Option </a:t>
                      </a:r>
                      <a:r>
                        <a:rPr lang="en-US" sz="1600" dirty="0">
                          <a:ln>
                            <a:noFill/>
                          </a:ln>
                          <a:solidFill>
                            <a:srgbClr val="C00000"/>
                          </a:solidFill>
                          <a:latin typeface="Arial Black" charset="0"/>
                          <a:ea typeface="Arial Black" charset="0"/>
                          <a:cs typeface="Arial Black" charset="0"/>
                        </a:rPr>
                        <a:t>(Troops and Crews)</a:t>
                      </a:r>
                      <a:endParaRPr lang="en-US" sz="1800" dirty="0">
                        <a:ln>
                          <a:noFill/>
                        </a:ln>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11" rtl="0" eaLnBrk="1" fontAlgn="auto" latinLnBrk="0" hangingPunct="1">
                        <a:lnSpc>
                          <a:spcPct val="100000"/>
                        </a:lnSpc>
                        <a:spcBef>
                          <a:spcPts val="0"/>
                        </a:spcBef>
                        <a:spcAft>
                          <a:spcPts val="0"/>
                        </a:spcAft>
                        <a:buClrTx/>
                        <a:buSzTx/>
                        <a:buFontTx/>
                        <a:buNone/>
                        <a:tabLst/>
                        <a:defRPr/>
                      </a:pPr>
                      <a:r>
                        <a:rPr lang="en-US" sz="3600" b="1" kern="1200" dirty="0">
                          <a:ln>
                            <a:noFill/>
                          </a:ln>
                          <a:solidFill>
                            <a:srgbClr val="C00000"/>
                          </a:solidFill>
                          <a:latin typeface="Arial Black" charset="0"/>
                          <a:ea typeface="Arial Black" charset="0"/>
                          <a:cs typeface="Arial Black" charset="0"/>
                        </a:rPr>
                        <a:t>4%</a:t>
                      </a:r>
                      <a:endParaRPr lang="en-US" sz="3600" b="1" kern="1200" dirty="0">
                        <a:ln>
                          <a:noFill/>
                        </a:ln>
                        <a:solidFill>
                          <a:srgbClr val="C00000"/>
                        </a:solidFill>
                        <a:latin typeface="Arial Black"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2552194"/>
                  </a:ext>
                </a:extLst>
              </a:tr>
            </a:tbl>
          </a:graphicData>
        </a:graphic>
      </p:graphicFrame>
      <p:sp>
        <p:nvSpPr>
          <p:cNvPr id="3" name="TextBox 2">
            <a:extLst>
              <a:ext uri="{FF2B5EF4-FFF2-40B4-BE49-F238E27FC236}">
                <a16:creationId xmlns:a16="http://schemas.microsoft.com/office/drawing/2014/main" id="{AE48E03A-00A2-4B20-B633-4670E25D2E55}"/>
              </a:ext>
            </a:extLst>
          </p:cNvPr>
          <p:cNvSpPr txBox="1"/>
          <p:nvPr/>
        </p:nvSpPr>
        <p:spPr>
          <a:xfrm>
            <a:off x="1003307" y="5932749"/>
            <a:ext cx="9554198" cy="338554"/>
          </a:xfrm>
          <a:prstGeom prst="rect">
            <a:avLst/>
          </a:prstGeom>
          <a:noFill/>
        </p:spPr>
        <p:txBody>
          <a:bodyPr wrap="square" rtlCol="0">
            <a:spAutoFit/>
          </a:bodyPr>
          <a:lstStyle/>
          <a:p>
            <a:r>
              <a:rPr lang="en-US" sz="1600" b="1" dirty="0">
                <a:solidFill>
                  <a:srgbClr val="00B0F0"/>
                </a:solidFill>
                <a:latin typeface="Arial" panose="020B0604020202020204" pitchFamily="34" charset="0"/>
                <a:cs typeface="Arial" panose="020B0604020202020204" pitchFamily="34" charset="0"/>
              </a:rPr>
              <a:t>*No rewards opt-out available</a:t>
            </a:r>
            <a:r>
              <a:rPr lang="en-US" sz="1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14484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07167D-CE3B-4F86-BB97-20F9374ED6EC}"/>
              </a:ext>
            </a:extLst>
          </p:cNvPr>
          <p:cNvSpPr txBox="1"/>
          <p:nvPr/>
        </p:nvSpPr>
        <p:spPr>
          <a:xfrm>
            <a:off x="549578" y="2510725"/>
            <a:ext cx="5966848" cy="2324746"/>
          </a:xfrm>
          <a:prstGeom prst="rect">
            <a:avLst/>
          </a:prstGeom>
          <a:noFill/>
        </p:spPr>
        <p:txBody>
          <a:bodyPr wrap="square" rtlCol="0" anchor="t">
            <a:noAutofit/>
          </a:bodyPr>
          <a:lstStyle/>
          <a:p>
            <a:pPr algn="ctr"/>
            <a:r>
              <a:rPr lang="en-US" sz="6600" b="1" dirty="0">
                <a:ln>
                  <a:solidFill>
                    <a:schemeClr val="tx1"/>
                  </a:solidFill>
                </a:ln>
                <a:solidFill>
                  <a:srgbClr val="FFFF00"/>
                </a:solidFill>
                <a:latin typeface="Knights Quest" panose="00000400000000000000" pitchFamily="2" charset="0"/>
                <a:cs typeface="Arial" panose="020B0604020202020204" pitchFamily="34" charset="0"/>
              </a:rPr>
              <a:t>Sale runs </a:t>
            </a:r>
          </a:p>
          <a:p>
            <a:pPr algn="ctr"/>
            <a:r>
              <a:rPr lang="en-US" sz="6600" b="1" dirty="0">
                <a:ln>
                  <a:solidFill>
                    <a:schemeClr val="tx1"/>
                  </a:solidFill>
                </a:ln>
                <a:solidFill>
                  <a:srgbClr val="FFFF00"/>
                </a:solidFill>
                <a:latin typeface="Knights Quest" panose="00000400000000000000" pitchFamily="2" charset="0"/>
                <a:cs typeface="Arial" panose="020B0604020202020204" pitchFamily="34" charset="0"/>
              </a:rPr>
              <a:t>Sept 20-Nov 3</a:t>
            </a:r>
            <a:endParaRPr lang="en-US" sz="5400" dirty="0">
              <a:ln>
                <a:solidFill>
                  <a:schemeClr val="tx1"/>
                </a:solidFill>
              </a:ln>
              <a:solidFill>
                <a:srgbClr val="FFFF00"/>
              </a:solidFill>
              <a:latin typeface="Knights Quest" panose="00000400000000000000" pitchFamily="2" charset="0"/>
              <a:cs typeface="Arial" panose="020B0604020202020204" pitchFamily="34" charset="0"/>
            </a:endParaRPr>
          </a:p>
          <a:p>
            <a:pPr algn="ctr"/>
            <a:endParaRPr lang="en-US" sz="4000" dirty="0">
              <a:ln>
                <a:solidFill>
                  <a:schemeClr val="tx1"/>
                </a:solidFill>
              </a:ln>
              <a:solidFill>
                <a:srgbClr val="FFFF00"/>
              </a:solidFill>
              <a:latin typeface="Aharoni" panose="02010803020104030203" pitchFamily="2" charset="-79"/>
              <a:cs typeface="Aharoni" panose="02010803020104030203" pitchFamily="2" charset="-79"/>
            </a:endParaRPr>
          </a:p>
        </p:txBody>
      </p:sp>
      <p:pic>
        <p:nvPicPr>
          <p:cNvPr id="3" name="Picture 2" descr="A cartoon dragon with fire coming out of a shield&#10;&#10;Description automatically generated">
            <a:extLst>
              <a:ext uri="{FF2B5EF4-FFF2-40B4-BE49-F238E27FC236}">
                <a16:creationId xmlns:a16="http://schemas.microsoft.com/office/drawing/2014/main" id="{25EAC861-657B-6278-D648-A3A8D2C87B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135" y="1215190"/>
            <a:ext cx="4044181" cy="4223084"/>
          </a:xfrm>
          <a:prstGeom prst="rect">
            <a:avLst/>
          </a:prstGeom>
        </p:spPr>
      </p:pic>
    </p:spTree>
    <p:extLst>
      <p:ext uri="{BB962C8B-B14F-4D97-AF65-F5344CB8AC3E}">
        <p14:creationId xmlns:p14="http://schemas.microsoft.com/office/powerpoint/2010/main" val="921797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07167D-CE3B-4F86-BB97-20F9374ED6EC}"/>
              </a:ext>
            </a:extLst>
          </p:cNvPr>
          <p:cNvSpPr txBox="1"/>
          <p:nvPr/>
        </p:nvSpPr>
        <p:spPr>
          <a:xfrm>
            <a:off x="549578" y="2510725"/>
            <a:ext cx="5966848" cy="2324746"/>
          </a:xfrm>
          <a:prstGeom prst="rect">
            <a:avLst/>
          </a:prstGeom>
          <a:noFill/>
        </p:spPr>
        <p:txBody>
          <a:bodyPr wrap="square" rtlCol="0" anchor="t">
            <a:noAutofit/>
          </a:bodyPr>
          <a:lstStyle/>
          <a:p>
            <a:pPr algn="ctr"/>
            <a:r>
              <a:rPr lang="en-US" sz="6600" b="1" dirty="0">
                <a:ln>
                  <a:solidFill>
                    <a:schemeClr val="tx1"/>
                  </a:solidFill>
                </a:ln>
                <a:solidFill>
                  <a:srgbClr val="FFFF00"/>
                </a:solidFill>
                <a:latin typeface="Knights Quest" panose="00000400000000000000" pitchFamily="2" charset="0"/>
                <a:cs typeface="Arial" panose="020B0604020202020204" pitchFamily="34" charset="0"/>
              </a:rPr>
              <a:t>Trail’s End Resources</a:t>
            </a:r>
            <a:endParaRPr lang="en-US" sz="5400" dirty="0">
              <a:ln>
                <a:solidFill>
                  <a:schemeClr val="tx1"/>
                </a:solidFill>
              </a:ln>
              <a:solidFill>
                <a:srgbClr val="FFFF00"/>
              </a:solidFill>
              <a:latin typeface="Knights Quest" panose="00000400000000000000" pitchFamily="2" charset="0"/>
              <a:cs typeface="Arial" panose="020B0604020202020204" pitchFamily="34" charset="0"/>
            </a:endParaRPr>
          </a:p>
          <a:p>
            <a:pPr algn="ctr"/>
            <a:endParaRPr lang="en-US" sz="4000" dirty="0">
              <a:ln>
                <a:solidFill>
                  <a:schemeClr val="tx1"/>
                </a:solidFill>
              </a:ln>
              <a:solidFill>
                <a:srgbClr val="FFFF00"/>
              </a:solidFill>
              <a:latin typeface="Aharoni" panose="02010803020104030203" pitchFamily="2" charset="-79"/>
              <a:cs typeface="Aharoni" panose="02010803020104030203" pitchFamily="2" charset="-79"/>
            </a:endParaRPr>
          </a:p>
        </p:txBody>
      </p:sp>
      <p:pic>
        <p:nvPicPr>
          <p:cNvPr id="3" name="Picture 2" descr="A cartoon dragon with fire coming out of a shield&#10;&#10;Description automatically generated">
            <a:extLst>
              <a:ext uri="{FF2B5EF4-FFF2-40B4-BE49-F238E27FC236}">
                <a16:creationId xmlns:a16="http://schemas.microsoft.com/office/drawing/2014/main" id="{25EAC861-657B-6278-D648-A3A8D2C87B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135" y="1215190"/>
            <a:ext cx="4044181" cy="4223084"/>
          </a:xfrm>
          <a:prstGeom prst="rect">
            <a:avLst/>
          </a:prstGeom>
        </p:spPr>
      </p:pic>
    </p:spTree>
    <p:extLst>
      <p:ext uri="{BB962C8B-B14F-4D97-AF65-F5344CB8AC3E}">
        <p14:creationId xmlns:p14="http://schemas.microsoft.com/office/powerpoint/2010/main" val="3394651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A787A-F6D1-F097-52D5-6E76A9A7ECF3}"/>
              </a:ext>
            </a:extLst>
          </p:cNvPr>
          <p:cNvSpPr>
            <a:spLocks noGrp="1"/>
          </p:cNvSpPr>
          <p:nvPr>
            <p:ph type="title"/>
          </p:nvPr>
        </p:nvSpPr>
        <p:spPr/>
        <p:txBody>
          <a:bodyPr/>
          <a:lstStyle/>
          <a:p>
            <a:r>
              <a:rPr lang="en-US" dirty="0">
                <a:ln>
                  <a:solidFill>
                    <a:schemeClr val="tx1"/>
                  </a:solidFill>
                </a:ln>
                <a:solidFill>
                  <a:srgbClr val="FFFF00"/>
                </a:solidFill>
                <a:latin typeface="Knights Quest" panose="00000400000000000000" pitchFamily="2" charset="0"/>
              </a:rPr>
              <a:t>Hear ye, hear ye! Who are thee?</a:t>
            </a:r>
          </a:p>
        </p:txBody>
      </p:sp>
      <p:sp>
        <p:nvSpPr>
          <p:cNvPr id="3" name="Content Placeholder 2">
            <a:extLst>
              <a:ext uri="{FF2B5EF4-FFF2-40B4-BE49-F238E27FC236}">
                <a16:creationId xmlns:a16="http://schemas.microsoft.com/office/drawing/2014/main" id="{5A7A1C07-84CD-CF26-E845-E5150E405AC0}"/>
              </a:ext>
            </a:extLst>
          </p:cNvPr>
          <p:cNvSpPr>
            <a:spLocks noGrp="1"/>
          </p:cNvSpPr>
          <p:nvPr>
            <p:ph idx="1"/>
          </p:nvPr>
        </p:nvSpPr>
        <p:spPr>
          <a:xfrm>
            <a:off x="2586788" y="1825625"/>
            <a:ext cx="8767011" cy="4351338"/>
          </a:xfrm>
        </p:spPr>
        <p:txBody>
          <a:bodyPr>
            <a:normAutofit/>
          </a:bodyPr>
          <a:lstStyle/>
          <a:p>
            <a:pPr marL="0" indent="0">
              <a:buNone/>
            </a:pPr>
            <a:endParaRPr lang="en-US" dirty="0"/>
          </a:p>
          <a:p>
            <a:pPr marL="0" indent="0">
              <a:buNone/>
            </a:pPr>
            <a:r>
              <a:rPr lang="en-US" sz="3200" dirty="0">
                <a:solidFill>
                  <a:srgbClr val="0070C0"/>
                </a:solidFill>
              </a:rPr>
              <a:t>Council: </a:t>
            </a:r>
            <a:r>
              <a:rPr lang="en-US" sz="3200" dirty="0"/>
              <a:t>Northern Star Council</a:t>
            </a:r>
          </a:p>
          <a:p>
            <a:pPr marL="0" indent="0">
              <a:buNone/>
            </a:pPr>
            <a:r>
              <a:rPr lang="en-US" sz="3200" dirty="0">
                <a:solidFill>
                  <a:srgbClr val="0070C0"/>
                </a:solidFill>
              </a:rPr>
              <a:t>District: </a:t>
            </a:r>
            <a:r>
              <a:rPr lang="en-US" sz="3200" dirty="0"/>
              <a:t>(Area within the Council, Alpha Letter)</a:t>
            </a:r>
          </a:p>
          <a:p>
            <a:pPr marL="0" indent="0">
              <a:buNone/>
            </a:pPr>
            <a:r>
              <a:rPr lang="en-US" sz="3200" dirty="0">
                <a:solidFill>
                  <a:srgbClr val="0070C0"/>
                </a:solidFill>
              </a:rPr>
              <a:t>Unit Type: </a:t>
            </a:r>
            <a:r>
              <a:rPr lang="en-US" sz="3200" dirty="0"/>
              <a:t>(Pack, Troop, Crew, Post, Ship)</a:t>
            </a:r>
          </a:p>
          <a:p>
            <a:pPr marL="0" indent="0">
              <a:buNone/>
            </a:pPr>
            <a:r>
              <a:rPr lang="en-US" sz="3200" dirty="0">
                <a:solidFill>
                  <a:srgbClr val="0070C0"/>
                </a:solidFill>
              </a:rPr>
              <a:t>Unit Number: </a:t>
            </a:r>
            <a:r>
              <a:rPr lang="en-US" sz="3200" dirty="0"/>
              <a:t>(4-Digit Number)</a:t>
            </a:r>
          </a:p>
          <a:p>
            <a:pPr marL="0" indent="0">
              <a:buNone/>
            </a:pPr>
            <a:endParaRPr lang="en-US" dirty="0"/>
          </a:p>
        </p:txBody>
      </p:sp>
    </p:spTree>
    <p:extLst>
      <p:ext uri="{BB962C8B-B14F-4D97-AF65-F5344CB8AC3E}">
        <p14:creationId xmlns:p14="http://schemas.microsoft.com/office/powerpoint/2010/main" val="1491962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59DF0F2C285A45AEA1F410F3FB3AC9" ma:contentTypeVersion="12" ma:contentTypeDescription="Create a new document." ma:contentTypeScope="" ma:versionID="0795a20ac7440e7610b846a9591a3910">
  <xsd:schema xmlns:xsd="http://www.w3.org/2001/XMLSchema" xmlns:xs="http://www.w3.org/2001/XMLSchema" xmlns:p="http://schemas.microsoft.com/office/2006/metadata/properties" xmlns:ns2="f831c49b-abe0-466b-a5a9-1debb466c650" xmlns:ns3="58974351-2ced-44ba-adf9-ecf10be0fa2c" targetNamespace="http://schemas.microsoft.com/office/2006/metadata/properties" ma:root="true" ma:fieldsID="0a0796bad0bb9691b478488c23288f04" ns2:_="" ns3:_="">
    <xsd:import namespace="f831c49b-abe0-466b-a5a9-1debb466c650"/>
    <xsd:import namespace="58974351-2ced-44ba-adf9-ecf10be0fa2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31c49b-abe0-466b-a5a9-1debb466c6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8974351-2ced-44ba-adf9-ecf10be0fa2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303373-6E5C-428D-9209-67D090CB9A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31c49b-abe0-466b-a5a9-1debb466c650"/>
    <ds:schemaRef ds:uri="58974351-2ced-44ba-adf9-ecf10be0fa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0E542DB-B67E-42DD-AA71-086A93518CCA}">
  <ds:schemaRefs>
    <ds:schemaRef ds:uri="http://purl.org/dc/dcmitype/"/>
    <ds:schemaRef ds:uri="http://schemas.microsoft.com/office/2006/documentManagement/types"/>
    <ds:schemaRef ds:uri="http://schemas.microsoft.com/office/2006/metadata/properties"/>
    <ds:schemaRef ds:uri="58974351-2ced-44ba-adf9-ecf10be0fa2c"/>
    <ds:schemaRef ds:uri="http://schemas.openxmlformats.org/package/2006/metadata/core-properties"/>
    <ds:schemaRef ds:uri="http://purl.org/dc/elements/1.1/"/>
    <ds:schemaRef ds:uri="f831c49b-abe0-466b-a5a9-1debb466c650"/>
    <ds:schemaRef ds:uri="http://schemas.microsoft.com/office/infopath/2007/PartnerControls"/>
    <ds:schemaRef ds:uri="http://www.w3.org/XML/1998/namespace"/>
    <ds:schemaRef ds:uri="http://purl.org/dc/terms/"/>
  </ds:schemaRefs>
</ds:datastoreItem>
</file>

<file path=customXml/itemProps3.xml><?xml version="1.0" encoding="utf-8"?>
<ds:datastoreItem xmlns:ds="http://schemas.openxmlformats.org/officeDocument/2006/customXml" ds:itemID="{C576C7F5-7C2D-4E73-9DB6-4F33B2BB22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29647</TotalTime>
  <Words>2710</Words>
  <Application>Microsoft Office PowerPoint</Application>
  <PresentationFormat>Widescreen</PresentationFormat>
  <Paragraphs>434</Paragraphs>
  <Slides>46</Slides>
  <Notes>22</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46</vt:i4>
      </vt:variant>
    </vt:vector>
  </HeadingPairs>
  <TitlesOfParts>
    <vt:vector size="67" baseType="lpstr">
      <vt:lpstr>Aharoni</vt:lpstr>
      <vt:lpstr>Aptos Black</vt:lpstr>
      <vt:lpstr>Aptos ExtraBold</vt:lpstr>
      <vt:lpstr>Arial</vt:lpstr>
      <vt:lpstr>Arial Black</vt:lpstr>
      <vt:lpstr>Arial,Sans-Serif</vt:lpstr>
      <vt:lpstr>Calibri</vt:lpstr>
      <vt:lpstr>Calibri Light</vt:lpstr>
      <vt:lpstr>Cambria</vt:lpstr>
      <vt:lpstr>Cralter Sans Rough</vt:lpstr>
      <vt:lpstr>Egiziano CG Black</vt:lpstr>
      <vt:lpstr>Eras Demi ITC</vt:lpstr>
      <vt:lpstr>General Sans Regular</vt:lpstr>
      <vt:lpstr>General Sans Semibold</vt:lpstr>
      <vt:lpstr>Gill Sans MT</vt:lpstr>
      <vt:lpstr>Helvetica Neue</vt:lpstr>
      <vt:lpstr>Helvetica Neue Medium</vt:lpstr>
      <vt:lpstr>Knights Quest</vt:lpstr>
      <vt:lpstr>Symbol</vt:lpstr>
      <vt:lpstr>Office Theme</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Hear ye, hear ye! Who are thee?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Alexander</dc:creator>
  <cp:lastModifiedBy>Bill Anderson-Horecka</cp:lastModifiedBy>
  <cp:revision>122</cp:revision>
  <dcterms:created xsi:type="dcterms:W3CDTF">2020-05-26T13:39:42Z</dcterms:created>
  <dcterms:modified xsi:type="dcterms:W3CDTF">2024-07-12T16:48:28Z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0x0101003659DF0F2C285A45AEA1F410F3FB3AC9</vt:lpwstr>
  </property>
</Properties>
</file>